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95" r:id="rId2"/>
    <p:sldId id="281" r:id="rId3"/>
    <p:sldId id="282" r:id="rId4"/>
    <p:sldId id="288" r:id="rId5"/>
    <p:sldId id="289" r:id="rId6"/>
    <p:sldId id="278" r:id="rId7"/>
    <p:sldId id="292" r:id="rId8"/>
    <p:sldId id="293" r:id="rId9"/>
    <p:sldId id="290" r:id="rId10"/>
    <p:sldId id="291" r:id="rId11"/>
    <p:sldId id="294" r:id="rId12"/>
    <p:sldId id="284" r:id="rId13"/>
    <p:sldId id="257" r:id="rId14"/>
  </p:sldIdLst>
  <p:sldSz cx="18288000" cy="10287000"/>
  <p:notesSz cx="6858000" cy="9144000"/>
  <p:embeddedFontLst>
    <p:embeddedFont>
      <p:font typeface="Agency FB" panose="020B0503020202020204" pitchFamily="34" charset="0"/>
      <p:regular r:id="rId16"/>
      <p:bold r:id="rId17"/>
    </p:embeddedFont>
    <p:embeddedFont>
      <p:font typeface="Andalus" panose="02020603050405020304" pitchFamily="18" charset="-78"/>
      <p:regular r:id="rId18"/>
    </p:embeddedFont>
    <p:embeddedFont>
      <p:font typeface="Bahnschrift Condensed" panose="020B0502040204020203" pitchFamily="34" charset="0"/>
      <p:regular r:id="rId19"/>
      <p:bold r:id="rId20"/>
    </p:embeddedFont>
    <p:embeddedFont>
      <p:font typeface="Bahnschrift SemiLight SemiConde" panose="020B0502040204020203" pitchFamily="34" charset="0"/>
      <p:regular r:id="rId21"/>
    </p:embeddedFont>
    <p:embeddedFont>
      <p:font typeface="Baskerville Old Face" panose="02020602080505020303" pitchFamily="18" charset="0"/>
      <p:regular r:id="rId22"/>
    </p:embeddedFont>
    <p:embeddedFont>
      <p:font typeface="Bernard MT Condensed" panose="02050806060905020404" pitchFamily="18" charset="0"/>
      <p:regular r:id="rId23"/>
    </p:embeddedFont>
    <p:embeddedFont>
      <p:font typeface="Book Antiqua" panose="02040602050305030304" pitchFamily="18" charset="0"/>
      <p:regular r:id="rId24"/>
      <p:bold r:id="rId25"/>
      <p:italic r:id="rId26"/>
      <p:boldItalic r:id="rId27"/>
    </p:embeddedFont>
    <p:embeddedFont>
      <p:font typeface="Cooper Black" panose="0208090404030B020404" pitchFamily="18"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6868C-C083-41E3-8938-3E868E0C8704}">
  <a:tblStyle styleId="{5456868C-C083-41E3-8938-3E868E0C870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52" d="100"/>
          <a:sy n="52" d="100"/>
        </p:scale>
        <p:origin x="8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984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35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6" name="Google Shape;92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7833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5289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asic Layout">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9144000" y="0"/>
            <a:ext cx="91440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nvGrpSpPr>
          <p:cNvPr id="16" name="Group 15"/>
          <p:cNvGrpSpPr/>
          <p:nvPr userDrawn="1"/>
        </p:nvGrpSpPr>
        <p:grpSpPr>
          <a:xfrm>
            <a:off x="6754248" y="1012023"/>
            <a:ext cx="4752528" cy="8208918"/>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grpSp>
      <p:sp>
        <p:nvSpPr>
          <p:cNvPr id="22" name="Picture Placeholder 2"/>
          <p:cNvSpPr>
            <a:spLocks noGrp="1"/>
          </p:cNvSpPr>
          <p:nvPr>
            <p:ph type="pic" idx="12" hasCustomPrompt="1"/>
          </p:nvPr>
        </p:nvSpPr>
        <p:spPr>
          <a:xfrm>
            <a:off x="7052065" y="1687117"/>
            <a:ext cx="4183870" cy="6597094"/>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70161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B8721DC2-5188-4BB5-96DF-E862B5F1DF72}"/>
              </a:ext>
            </a:extLst>
          </p:cNvPr>
          <p:cNvSpPr/>
          <p:nvPr userDrawn="1"/>
        </p:nvSpPr>
        <p:spPr>
          <a:xfrm rot="10800000">
            <a:off x="16920862" y="7916810"/>
            <a:ext cx="1007968" cy="2086224"/>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0" name="Text Placeholder 9"/>
          <p:cNvSpPr>
            <a:spLocks noGrp="1"/>
          </p:cNvSpPr>
          <p:nvPr>
            <p:ph type="body" sz="quarter" idx="10" hasCustomPrompt="1"/>
          </p:nvPr>
        </p:nvSpPr>
        <p:spPr>
          <a:xfrm>
            <a:off x="0" y="246956"/>
            <a:ext cx="18288000" cy="1152128"/>
          </a:xfrm>
          <a:prstGeom prst="rect">
            <a:avLst/>
          </a:prstGeom>
        </p:spPr>
        <p:txBody>
          <a:bodyPr anchor="ctr"/>
          <a:lstStyle>
            <a:lvl1pPr marL="0" indent="0" algn="ctr">
              <a:buNone/>
              <a:defRPr sz="80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80078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6956"/>
            <a:ext cx="18288000" cy="1152128"/>
          </a:xfrm>
          <a:prstGeom prst="rect">
            <a:avLst/>
          </a:prstGeom>
        </p:spPr>
        <p:txBody>
          <a:bodyPr anchor="ctr"/>
          <a:lstStyle>
            <a:lvl1pPr marL="0" indent="0" algn="ctr">
              <a:buNone/>
              <a:defRPr sz="80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531643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Basic Layout">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
            <a:ext cx="11119104" cy="10316260"/>
          </a:xfrm>
          <a:custGeom>
            <a:avLst/>
            <a:gdLst>
              <a:gd name="connsiteX0" fmla="*/ 0 w 3707904"/>
              <a:gd name="connsiteY0" fmla="*/ 0 h 5143500"/>
              <a:gd name="connsiteX1" fmla="*/ 3707904 w 3707904"/>
              <a:gd name="connsiteY1" fmla="*/ 0 h 5143500"/>
              <a:gd name="connsiteX2" fmla="*/ 3707904 w 3707904"/>
              <a:gd name="connsiteY2" fmla="*/ 5143500 h 5143500"/>
              <a:gd name="connsiteX3" fmla="*/ 0 w 3707904"/>
              <a:gd name="connsiteY3" fmla="*/ 5143500 h 5143500"/>
              <a:gd name="connsiteX4" fmla="*/ 0 w 3707904"/>
              <a:gd name="connsiteY4" fmla="*/ 0 h 5143500"/>
              <a:gd name="connsiteX0" fmla="*/ 0 w 5778106"/>
              <a:gd name="connsiteY0" fmla="*/ 0 h 5150815"/>
              <a:gd name="connsiteX1" fmla="*/ 3707904 w 5778106"/>
              <a:gd name="connsiteY1" fmla="*/ 0 h 5150815"/>
              <a:gd name="connsiteX2" fmla="*/ 5778106 w 5778106"/>
              <a:gd name="connsiteY2" fmla="*/ 5150815 h 5150815"/>
              <a:gd name="connsiteX3" fmla="*/ 0 w 5778106"/>
              <a:gd name="connsiteY3" fmla="*/ 5143500 h 5150815"/>
              <a:gd name="connsiteX4" fmla="*/ 0 w 5778106"/>
              <a:gd name="connsiteY4" fmla="*/ 0 h 5150815"/>
              <a:gd name="connsiteX0" fmla="*/ 0 w 7026177"/>
              <a:gd name="connsiteY0" fmla="*/ 0 h 5158130"/>
              <a:gd name="connsiteX1" fmla="*/ 3707904 w 7026177"/>
              <a:gd name="connsiteY1" fmla="*/ 0 h 5158130"/>
              <a:gd name="connsiteX2" fmla="*/ 7026177 w 7026177"/>
              <a:gd name="connsiteY2" fmla="*/ 5158130 h 5158130"/>
              <a:gd name="connsiteX3" fmla="*/ 0 w 7026177"/>
              <a:gd name="connsiteY3" fmla="*/ 5143500 h 5158130"/>
              <a:gd name="connsiteX4" fmla="*/ 0 w 7026177"/>
              <a:gd name="connsiteY4" fmla="*/ 0 h 51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6177" h="5158130">
                <a:moveTo>
                  <a:pt x="0" y="0"/>
                </a:moveTo>
                <a:lnTo>
                  <a:pt x="3707904" y="0"/>
                </a:lnTo>
                <a:lnTo>
                  <a:pt x="7026177" y="5158130"/>
                </a:lnTo>
                <a:lnTo>
                  <a:pt x="0" y="51435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pic>
        <p:nvPicPr>
          <p:cNvPr id="1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9104" y="1975148"/>
            <a:ext cx="9701176" cy="5315640"/>
          </a:xfrm>
          <a:prstGeom prst="rect">
            <a:avLst/>
          </a:prstGeom>
        </p:spPr>
      </p:pic>
      <p:sp>
        <p:nvSpPr>
          <p:cNvPr id="16" name="Picture Placeholder 2"/>
          <p:cNvSpPr>
            <a:spLocks noGrp="1"/>
          </p:cNvSpPr>
          <p:nvPr>
            <p:ph type="pic" idx="1" hasCustomPrompt="1"/>
          </p:nvPr>
        </p:nvSpPr>
        <p:spPr>
          <a:xfrm>
            <a:off x="2641289" y="2248549"/>
            <a:ext cx="6561230" cy="4347306"/>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13107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4" name="자유형: 도형 3">
            <a:extLst>
              <a:ext uri="{FF2B5EF4-FFF2-40B4-BE49-F238E27FC236}">
                <a16:creationId xmlns:a16="http://schemas.microsoft.com/office/drawing/2014/main" id="{670F7E6B-EC81-4E1E-87B9-EEC3C2824BC5}"/>
              </a:ext>
            </a:extLst>
          </p:cNvPr>
          <p:cNvSpPr/>
          <p:nvPr userDrawn="1"/>
        </p:nvSpPr>
        <p:spPr>
          <a:xfrm rot="10800000">
            <a:off x="1987982" y="6740814"/>
            <a:ext cx="1576156" cy="3262220"/>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5" name="Rectangle 4"/>
          <p:cNvSpPr/>
          <p:nvPr userDrawn="1"/>
        </p:nvSpPr>
        <p:spPr>
          <a:xfrm flipH="1">
            <a:off x="5687616" y="0"/>
            <a:ext cx="12600384"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Tree>
    <p:extLst>
      <p:ext uri="{BB962C8B-B14F-4D97-AF65-F5344CB8AC3E}">
        <p14:creationId xmlns:p14="http://schemas.microsoft.com/office/powerpoint/2010/main" val="3004374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6956"/>
            <a:ext cx="18288000" cy="1152128"/>
          </a:xfrm>
          <a:prstGeom prst="rect">
            <a:avLst/>
          </a:prstGeom>
        </p:spPr>
        <p:txBody>
          <a:bodyPr anchor="ctr"/>
          <a:lstStyle>
            <a:lvl1pPr marL="0" indent="0" algn="ctr">
              <a:buNone/>
              <a:defRPr sz="80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 hasCustomPrompt="1"/>
          </p:nvPr>
        </p:nvSpPr>
        <p:spPr>
          <a:xfrm>
            <a:off x="1093734" y="4853184"/>
            <a:ext cx="4320480" cy="4320480"/>
          </a:xfrm>
          <a:prstGeom prst="ellipse">
            <a:avLst/>
          </a:prstGeom>
          <a:solidFill>
            <a:schemeClr val="bg1">
              <a:lumMod val="95000"/>
            </a:schemeClr>
          </a:solidFill>
          <a:ln w="50800">
            <a:solidFill>
              <a:schemeClr val="bg1"/>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6984902" y="2929308"/>
            <a:ext cx="4320480" cy="4320480"/>
          </a:xfrm>
          <a:prstGeom prst="ellipse">
            <a:avLst/>
          </a:prstGeom>
          <a:solidFill>
            <a:schemeClr val="bg1">
              <a:lumMod val="95000"/>
            </a:schemeClr>
          </a:solidFill>
          <a:ln w="50800">
            <a:solidFill>
              <a:schemeClr val="bg1"/>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12832180" y="4853184"/>
            <a:ext cx="4320480" cy="4320480"/>
          </a:xfrm>
          <a:prstGeom prst="ellipse">
            <a:avLst/>
          </a:prstGeom>
          <a:solidFill>
            <a:schemeClr val="bg1">
              <a:lumMod val="95000"/>
            </a:schemeClr>
          </a:solidFill>
          <a:ln w="50800">
            <a:solidFill>
              <a:schemeClr val="bg1"/>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3" name="Rectangle 2"/>
          <p:cNvSpPr/>
          <p:nvPr userDrawn="1"/>
        </p:nvSpPr>
        <p:spPr>
          <a:xfrm>
            <a:off x="0" y="1975148"/>
            <a:ext cx="18288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9" name="Rectangle 18"/>
          <p:cNvSpPr/>
          <p:nvPr userDrawn="1"/>
        </p:nvSpPr>
        <p:spPr>
          <a:xfrm>
            <a:off x="16459200" y="1975148"/>
            <a:ext cx="18288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Tree>
    <p:extLst>
      <p:ext uri="{BB962C8B-B14F-4D97-AF65-F5344CB8AC3E}">
        <p14:creationId xmlns:p14="http://schemas.microsoft.com/office/powerpoint/2010/main" val="373444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sv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6.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01D00-82BE-CFC1-06E7-05853C5DC722}"/>
              </a:ext>
            </a:extLst>
          </p:cNvPr>
          <p:cNvSpPr/>
          <p:nvPr/>
        </p:nvSpPr>
        <p:spPr>
          <a:xfrm>
            <a:off x="0" y="0"/>
            <a:ext cx="18288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Google Shape;424;p22">
            <a:extLst>
              <a:ext uri="{FF2B5EF4-FFF2-40B4-BE49-F238E27FC236}">
                <a16:creationId xmlns:a16="http://schemas.microsoft.com/office/drawing/2014/main" id="{B1CADA9E-EE2C-A422-3006-2AE6646465BE}"/>
              </a:ext>
            </a:extLst>
          </p:cNvPr>
          <p:cNvSpPr/>
          <p:nvPr/>
        </p:nvSpPr>
        <p:spPr>
          <a:xfrm>
            <a:off x="1518949" y="4614942"/>
            <a:ext cx="2800180" cy="1629036"/>
          </a:xfrm>
          <a:custGeom>
            <a:avLst/>
            <a:gdLst/>
            <a:ahLst/>
            <a:cxnLst/>
            <a:rect l="l" t="t" r="r" b="b"/>
            <a:pathLst>
              <a:path w="5623239" h="3205480" extrusionOk="0">
                <a:moveTo>
                  <a:pt x="4833298" y="3205480"/>
                </a:moveTo>
                <a:lnTo>
                  <a:pt x="0" y="3205480"/>
                </a:lnTo>
                <a:lnTo>
                  <a:pt x="791210" y="1602740"/>
                </a:lnTo>
                <a:lnTo>
                  <a:pt x="0" y="0"/>
                </a:lnTo>
                <a:lnTo>
                  <a:pt x="4833298" y="0"/>
                </a:lnTo>
                <a:lnTo>
                  <a:pt x="5623238" y="1602740"/>
                </a:lnTo>
                <a:lnTo>
                  <a:pt x="4833298" y="3205480"/>
                </a:lnTo>
                <a:close/>
              </a:path>
            </a:pathLst>
          </a:custGeom>
          <a:solidFill>
            <a:srgbClr val="36C5FF"/>
          </a:solidFill>
          <a:ln>
            <a:noFill/>
          </a:ln>
        </p:spPr>
      </p:sp>
      <p:sp>
        <p:nvSpPr>
          <p:cNvPr id="4" name="Google Shape;426;p22">
            <a:extLst>
              <a:ext uri="{FF2B5EF4-FFF2-40B4-BE49-F238E27FC236}">
                <a16:creationId xmlns:a16="http://schemas.microsoft.com/office/drawing/2014/main" id="{A1FCF83F-05A8-F057-7B34-9338AABC9FCE}"/>
              </a:ext>
            </a:extLst>
          </p:cNvPr>
          <p:cNvSpPr/>
          <p:nvPr/>
        </p:nvSpPr>
        <p:spPr>
          <a:xfrm>
            <a:off x="4630798" y="4614942"/>
            <a:ext cx="2800180" cy="1629036"/>
          </a:xfrm>
          <a:custGeom>
            <a:avLst/>
            <a:gdLst/>
            <a:ahLst/>
            <a:cxnLst/>
            <a:rect l="l" t="t" r="r" b="b"/>
            <a:pathLst>
              <a:path w="5623239" h="3205480" extrusionOk="0">
                <a:moveTo>
                  <a:pt x="4833298" y="3205480"/>
                </a:moveTo>
                <a:lnTo>
                  <a:pt x="0" y="3205480"/>
                </a:lnTo>
                <a:lnTo>
                  <a:pt x="791210" y="1602740"/>
                </a:lnTo>
                <a:lnTo>
                  <a:pt x="0" y="0"/>
                </a:lnTo>
                <a:lnTo>
                  <a:pt x="4833298" y="0"/>
                </a:lnTo>
                <a:lnTo>
                  <a:pt x="5623238" y="1602740"/>
                </a:lnTo>
                <a:lnTo>
                  <a:pt x="4833298" y="3205480"/>
                </a:lnTo>
                <a:close/>
              </a:path>
            </a:pathLst>
          </a:custGeom>
          <a:solidFill>
            <a:srgbClr val="2A4D70"/>
          </a:solidFill>
          <a:ln>
            <a:noFill/>
          </a:ln>
        </p:spPr>
      </p:sp>
      <p:sp>
        <p:nvSpPr>
          <p:cNvPr id="5" name="Google Shape;427;p22">
            <a:extLst>
              <a:ext uri="{FF2B5EF4-FFF2-40B4-BE49-F238E27FC236}">
                <a16:creationId xmlns:a16="http://schemas.microsoft.com/office/drawing/2014/main" id="{6B7AE0A2-29C9-C973-8C3C-3A45E6161B80}"/>
              </a:ext>
            </a:extLst>
          </p:cNvPr>
          <p:cNvSpPr/>
          <p:nvPr/>
        </p:nvSpPr>
        <p:spPr>
          <a:xfrm>
            <a:off x="7742646" y="4614942"/>
            <a:ext cx="2800180" cy="1629036"/>
          </a:xfrm>
          <a:custGeom>
            <a:avLst/>
            <a:gdLst/>
            <a:ahLst/>
            <a:cxnLst/>
            <a:rect l="l" t="t" r="r" b="b"/>
            <a:pathLst>
              <a:path w="5623239" h="3205480" extrusionOk="0">
                <a:moveTo>
                  <a:pt x="4833298" y="3205480"/>
                </a:moveTo>
                <a:lnTo>
                  <a:pt x="0" y="3205480"/>
                </a:lnTo>
                <a:lnTo>
                  <a:pt x="791210" y="1602740"/>
                </a:lnTo>
                <a:lnTo>
                  <a:pt x="0" y="0"/>
                </a:lnTo>
                <a:lnTo>
                  <a:pt x="4833298" y="0"/>
                </a:lnTo>
                <a:lnTo>
                  <a:pt x="5623238" y="1602740"/>
                </a:lnTo>
                <a:lnTo>
                  <a:pt x="4833298" y="3205480"/>
                </a:lnTo>
                <a:close/>
              </a:path>
            </a:pathLst>
          </a:custGeom>
          <a:solidFill>
            <a:srgbClr val="00C282"/>
          </a:solidFill>
          <a:ln>
            <a:noFill/>
          </a:ln>
        </p:spPr>
      </p:sp>
      <p:sp>
        <p:nvSpPr>
          <p:cNvPr id="6" name="Google Shape;428;p22">
            <a:extLst>
              <a:ext uri="{FF2B5EF4-FFF2-40B4-BE49-F238E27FC236}">
                <a16:creationId xmlns:a16="http://schemas.microsoft.com/office/drawing/2014/main" id="{A5872340-DBAC-BC90-70D7-A7089FA872A5}"/>
              </a:ext>
            </a:extLst>
          </p:cNvPr>
          <p:cNvSpPr/>
          <p:nvPr/>
        </p:nvSpPr>
        <p:spPr>
          <a:xfrm>
            <a:off x="10854495" y="4614942"/>
            <a:ext cx="2800180" cy="1629036"/>
          </a:xfrm>
          <a:custGeom>
            <a:avLst/>
            <a:gdLst/>
            <a:ahLst/>
            <a:cxnLst/>
            <a:rect l="l" t="t" r="r" b="b"/>
            <a:pathLst>
              <a:path w="5623239" h="3205480" extrusionOk="0">
                <a:moveTo>
                  <a:pt x="4833298" y="3205480"/>
                </a:moveTo>
                <a:lnTo>
                  <a:pt x="0" y="3205480"/>
                </a:lnTo>
                <a:lnTo>
                  <a:pt x="791210" y="1602740"/>
                </a:lnTo>
                <a:lnTo>
                  <a:pt x="0" y="0"/>
                </a:lnTo>
                <a:lnTo>
                  <a:pt x="4833298" y="0"/>
                </a:lnTo>
                <a:lnTo>
                  <a:pt x="5623238" y="1602740"/>
                </a:lnTo>
                <a:lnTo>
                  <a:pt x="4833298" y="3205480"/>
                </a:lnTo>
                <a:close/>
              </a:path>
            </a:pathLst>
          </a:custGeom>
          <a:solidFill>
            <a:srgbClr val="1885F1"/>
          </a:solidFill>
          <a:ln>
            <a:noFill/>
          </a:ln>
        </p:spPr>
      </p:sp>
      <p:sp>
        <p:nvSpPr>
          <p:cNvPr id="7" name="Google Shape;429;p22">
            <a:extLst>
              <a:ext uri="{FF2B5EF4-FFF2-40B4-BE49-F238E27FC236}">
                <a16:creationId xmlns:a16="http://schemas.microsoft.com/office/drawing/2014/main" id="{B2C88482-C5EE-612B-076E-655E19E50962}"/>
              </a:ext>
            </a:extLst>
          </p:cNvPr>
          <p:cNvSpPr/>
          <p:nvPr/>
        </p:nvSpPr>
        <p:spPr>
          <a:xfrm>
            <a:off x="13966343" y="4614942"/>
            <a:ext cx="2800180" cy="1629036"/>
          </a:xfrm>
          <a:custGeom>
            <a:avLst/>
            <a:gdLst/>
            <a:ahLst/>
            <a:cxnLst/>
            <a:rect l="l" t="t" r="r" b="b"/>
            <a:pathLst>
              <a:path w="5623239" h="3205480" extrusionOk="0">
                <a:moveTo>
                  <a:pt x="4833298" y="3205480"/>
                </a:moveTo>
                <a:lnTo>
                  <a:pt x="0" y="3205480"/>
                </a:lnTo>
                <a:lnTo>
                  <a:pt x="791210" y="1602740"/>
                </a:lnTo>
                <a:lnTo>
                  <a:pt x="0" y="0"/>
                </a:lnTo>
                <a:lnTo>
                  <a:pt x="4833298" y="0"/>
                </a:lnTo>
                <a:lnTo>
                  <a:pt x="5623238" y="1602740"/>
                </a:lnTo>
                <a:lnTo>
                  <a:pt x="4833298" y="3205480"/>
                </a:lnTo>
                <a:close/>
              </a:path>
            </a:pathLst>
          </a:custGeom>
          <a:solidFill>
            <a:srgbClr val="36C5FF"/>
          </a:solidFill>
          <a:ln>
            <a:noFill/>
          </a:ln>
        </p:spPr>
      </p:sp>
      <p:sp>
        <p:nvSpPr>
          <p:cNvPr id="8" name="ZoneTexte 7">
            <a:extLst>
              <a:ext uri="{FF2B5EF4-FFF2-40B4-BE49-F238E27FC236}">
                <a16:creationId xmlns:a16="http://schemas.microsoft.com/office/drawing/2014/main" id="{BC4975AF-CB5F-BCF5-6377-03F9A6DA9F04}"/>
              </a:ext>
            </a:extLst>
          </p:cNvPr>
          <p:cNvSpPr txBox="1"/>
          <p:nvPr/>
        </p:nvSpPr>
        <p:spPr>
          <a:xfrm>
            <a:off x="1194619" y="1032387"/>
            <a:ext cx="16237975" cy="3631763"/>
          </a:xfrm>
          <a:prstGeom prst="rect">
            <a:avLst/>
          </a:prstGeom>
          <a:noFill/>
        </p:spPr>
        <p:txBody>
          <a:bodyPr wrap="square" rtlCol="0">
            <a:spAutoFit/>
          </a:bodyPr>
          <a:lstStyle/>
          <a:p>
            <a:pPr algn="ctr"/>
            <a:r>
              <a:rPr lang="fr-FR" sz="11500" dirty="0">
                <a:solidFill>
                  <a:schemeClr val="bg1"/>
                </a:solidFill>
                <a:latin typeface="Cooper Black" panose="0208090404030B020404" pitchFamily="18" charset="0"/>
              </a:rPr>
              <a:t>Gestion d’une agence </a:t>
            </a:r>
            <a:r>
              <a:rPr lang="fr-FR" sz="11500" dirty="0" err="1">
                <a:solidFill>
                  <a:schemeClr val="bg1"/>
                </a:solidFill>
                <a:latin typeface="Cooper Black" panose="0208090404030B020404" pitchFamily="18" charset="0"/>
              </a:rPr>
              <a:t>immobiliére</a:t>
            </a:r>
            <a:endParaRPr lang="fr-FR" sz="11500" dirty="0">
              <a:solidFill>
                <a:schemeClr val="bg1"/>
              </a:solidFill>
              <a:latin typeface="Cooper Black" panose="0208090404030B020404" pitchFamily="18" charset="0"/>
            </a:endParaRPr>
          </a:p>
        </p:txBody>
      </p:sp>
      <p:pic>
        <p:nvPicPr>
          <p:cNvPr id="10" name="Image 9">
            <a:extLst>
              <a:ext uri="{FF2B5EF4-FFF2-40B4-BE49-F238E27FC236}">
                <a16:creationId xmlns:a16="http://schemas.microsoft.com/office/drawing/2014/main" id="{E88F9284-1A03-2A87-BF6E-19146A9E5634}"/>
              </a:ext>
            </a:extLst>
          </p:cNvPr>
          <p:cNvPicPr>
            <a:picLocks noChangeAspect="1"/>
          </p:cNvPicPr>
          <p:nvPr/>
        </p:nvPicPr>
        <p:blipFill>
          <a:blip r:embed="rId2"/>
          <a:stretch>
            <a:fillRect/>
          </a:stretch>
        </p:blipFill>
        <p:spPr>
          <a:xfrm>
            <a:off x="688223" y="6449607"/>
            <a:ext cx="4461631" cy="3631763"/>
          </a:xfrm>
          <a:prstGeom prst="rect">
            <a:avLst/>
          </a:prstGeom>
          <a:scene3d>
            <a:camera prst="perspectiveRight"/>
            <a:lightRig rig="threePt" dir="t"/>
          </a:scene3d>
        </p:spPr>
      </p:pic>
      <p:pic>
        <p:nvPicPr>
          <p:cNvPr id="13" name="Image 12">
            <a:extLst>
              <a:ext uri="{FF2B5EF4-FFF2-40B4-BE49-F238E27FC236}">
                <a16:creationId xmlns:a16="http://schemas.microsoft.com/office/drawing/2014/main" id="{D709F7B0-2D80-3ACE-6B3A-661896B381CA}"/>
              </a:ext>
            </a:extLst>
          </p:cNvPr>
          <p:cNvPicPr>
            <a:picLocks noChangeAspect="1"/>
          </p:cNvPicPr>
          <p:nvPr/>
        </p:nvPicPr>
        <p:blipFill>
          <a:blip r:embed="rId3"/>
          <a:stretch>
            <a:fillRect/>
          </a:stretch>
        </p:blipFill>
        <p:spPr>
          <a:xfrm>
            <a:off x="15212345" y="6449607"/>
            <a:ext cx="2615076" cy="3801042"/>
          </a:xfrm>
          <a:prstGeom prst="rect">
            <a:avLst/>
          </a:prstGeom>
        </p:spPr>
      </p:pic>
    </p:spTree>
    <p:extLst>
      <p:ext uri="{BB962C8B-B14F-4D97-AF65-F5344CB8AC3E}">
        <p14:creationId xmlns:p14="http://schemas.microsoft.com/office/powerpoint/2010/main" val="3127365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3"/>
          <p:cNvSpPr txBox="1">
            <a:spLocks/>
          </p:cNvSpPr>
          <p:nvPr/>
        </p:nvSpPr>
        <p:spPr>
          <a:xfrm>
            <a:off x="9975009" y="281259"/>
            <a:ext cx="5950791" cy="289491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5600" b="1" dirty="0">
                <a:solidFill>
                  <a:schemeClr val="tx1">
                    <a:lumMod val="75000"/>
                    <a:lumOff val="25000"/>
                  </a:schemeClr>
                </a:solidFill>
                <a:latin typeface="+mj-lt"/>
                <a:cs typeface="Arial" pitchFamily="34" charset="0"/>
              </a:rPr>
              <a:t>Gestion des  </a:t>
            </a:r>
            <a:r>
              <a:rPr lang="en-US" altLang="ko-KR" sz="5600" b="1" dirty="0" err="1">
                <a:solidFill>
                  <a:schemeClr val="tx1">
                    <a:lumMod val="75000"/>
                    <a:lumOff val="25000"/>
                  </a:schemeClr>
                </a:solidFill>
                <a:latin typeface="+mj-lt"/>
                <a:cs typeface="Arial" pitchFamily="34" charset="0"/>
              </a:rPr>
              <a:t>Rendez-Vous</a:t>
            </a:r>
            <a:endParaRPr lang="en-US" altLang="ko-KR" sz="5600" b="1" dirty="0">
              <a:solidFill>
                <a:schemeClr val="tx1">
                  <a:lumMod val="75000"/>
                  <a:lumOff val="25000"/>
                </a:schemeClr>
              </a:solidFill>
              <a:latin typeface="+mj-lt"/>
              <a:cs typeface="Arial" pitchFamily="34" charset="0"/>
            </a:endParaRPr>
          </a:p>
        </p:txBody>
      </p:sp>
      <p:sp>
        <p:nvSpPr>
          <p:cNvPr id="11" name="Content Placeholder 4"/>
          <p:cNvSpPr txBox="1">
            <a:spLocks/>
          </p:cNvSpPr>
          <p:nvPr/>
        </p:nvSpPr>
        <p:spPr>
          <a:xfrm>
            <a:off x="10986949" y="3418626"/>
            <a:ext cx="6336704" cy="400550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fr-FR" altLang="ko-KR" sz="2400" dirty="0">
              <a:solidFill>
                <a:schemeClr val="tx1">
                  <a:lumMod val="75000"/>
                  <a:lumOff val="25000"/>
                </a:schemeClr>
              </a:solidFill>
              <a:cs typeface="Arial" pitchFamily="34" charset="0"/>
            </a:endParaRPr>
          </a:p>
          <a:p>
            <a:pPr marL="0" indent="0">
              <a:buNone/>
            </a:pPr>
            <a:r>
              <a:rPr lang="fr-FR" altLang="ko-KR" sz="2400" dirty="0">
                <a:solidFill>
                  <a:schemeClr val="tx1">
                    <a:lumMod val="75000"/>
                    <a:lumOff val="25000"/>
                  </a:schemeClr>
                </a:solidFill>
                <a:cs typeface="Arial" pitchFamily="34" charset="0"/>
              </a:rPr>
              <a:t>La gestion des rendez-vous implique plusieurs actions clés, notamment la planification, la modification et l'annulation des visites de biens immobiliers. Voici un résumé des processus associés à la gestion des rendez-vous ,</a:t>
            </a:r>
          </a:p>
          <a:p>
            <a:pPr marL="0" indent="0">
              <a:buNone/>
            </a:pPr>
            <a:endParaRPr lang="en-US" altLang="ko-KR" sz="2400" dirty="0">
              <a:solidFill>
                <a:schemeClr val="tx1">
                  <a:lumMod val="75000"/>
                  <a:lumOff val="25000"/>
                </a:schemeClr>
              </a:solidFill>
              <a:cs typeface="Arial" pitchFamily="34" charset="0"/>
            </a:endParaRPr>
          </a:p>
        </p:txBody>
      </p:sp>
      <p:sp>
        <p:nvSpPr>
          <p:cNvPr id="12" name="Rounded Rectangle 7"/>
          <p:cNvSpPr/>
          <p:nvPr/>
        </p:nvSpPr>
        <p:spPr>
          <a:xfrm>
            <a:off x="5854911" y="8105742"/>
            <a:ext cx="604886" cy="1046804"/>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3" name="Rectangle 18"/>
          <p:cNvSpPr/>
          <p:nvPr/>
        </p:nvSpPr>
        <p:spPr>
          <a:xfrm>
            <a:off x="1613562" y="8118245"/>
            <a:ext cx="1286060" cy="102180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nvGrpSpPr>
          <p:cNvPr id="14" name="Group 13"/>
          <p:cNvGrpSpPr/>
          <p:nvPr/>
        </p:nvGrpSpPr>
        <p:grpSpPr>
          <a:xfrm>
            <a:off x="3111643" y="8184706"/>
            <a:ext cx="2475128" cy="830998"/>
            <a:chOff x="1408393" y="1136394"/>
            <a:chExt cx="2830130" cy="415499"/>
          </a:xfrm>
        </p:grpSpPr>
        <p:sp>
          <p:nvSpPr>
            <p:cNvPr id="15" name="TextBox 14"/>
            <p:cNvSpPr txBox="1"/>
            <p:nvPr/>
          </p:nvSpPr>
          <p:spPr>
            <a:xfrm>
              <a:off x="1472558" y="1257003"/>
              <a:ext cx="2765965" cy="230833"/>
            </a:xfrm>
            <a:prstGeom prst="rect">
              <a:avLst/>
            </a:prstGeom>
            <a:noFill/>
          </p:spPr>
          <p:txBody>
            <a:bodyPr wrap="square" rtlCol="0">
              <a:spAutoFit/>
            </a:bodyPr>
            <a:lstStyle/>
            <a:p>
              <a:pPr latinLnBrk="0">
                <a:defRPr/>
              </a:pPr>
              <a:endParaRPr lang="en-JM" altLang="ko-KR" sz="2400" dirty="0">
                <a:solidFill>
                  <a:schemeClr val="tx1">
                    <a:lumMod val="75000"/>
                    <a:lumOff val="25000"/>
                  </a:schemeClr>
                </a:solidFill>
                <a:cs typeface="Arial" pitchFamily="34" charset="0"/>
              </a:endParaRPr>
            </a:p>
          </p:txBody>
        </p:sp>
        <p:sp>
          <p:nvSpPr>
            <p:cNvPr id="16" name="TextBox 15"/>
            <p:cNvSpPr txBox="1"/>
            <p:nvPr/>
          </p:nvSpPr>
          <p:spPr>
            <a:xfrm>
              <a:off x="1408393" y="1136394"/>
              <a:ext cx="2765965" cy="415499"/>
            </a:xfrm>
            <a:prstGeom prst="rect">
              <a:avLst/>
            </a:prstGeom>
            <a:noFill/>
          </p:spPr>
          <p:txBody>
            <a:bodyPr wrap="square" rtlCol="0">
              <a:spAutoFit/>
            </a:bodyPr>
            <a:lstStyle/>
            <a:p>
              <a:r>
                <a:rPr lang="fr-FR" altLang="ko-KR" sz="2400" b="1" dirty="0">
                  <a:solidFill>
                    <a:schemeClr val="tx1">
                      <a:lumMod val="75000"/>
                      <a:lumOff val="25000"/>
                    </a:schemeClr>
                  </a:solidFill>
                  <a:cs typeface="Arial" pitchFamily="34" charset="0"/>
                </a:rPr>
                <a:t>Version  Ordinateur </a:t>
              </a:r>
              <a:endParaRPr lang="ko-KR" altLang="en-US" sz="2400" b="1" dirty="0">
                <a:solidFill>
                  <a:schemeClr val="tx1">
                    <a:lumMod val="75000"/>
                    <a:lumOff val="25000"/>
                  </a:schemeClr>
                </a:solidFill>
                <a:cs typeface="Arial" pitchFamily="34" charset="0"/>
              </a:endParaRPr>
            </a:p>
          </p:txBody>
        </p:sp>
      </p:grpSp>
      <p:grpSp>
        <p:nvGrpSpPr>
          <p:cNvPr id="17" name="Group 16"/>
          <p:cNvGrpSpPr/>
          <p:nvPr/>
        </p:nvGrpSpPr>
        <p:grpSpPr>
          <a:xfrm>
            <a:off x="6727934" y="8198150"/>
            <a:ext cx="2461786" cy="689440"/>
            <a:chOff x="1472558" y="1143116"/>
            <a:chExt cx="2814874" cy="344720"/>
          </a:xfrm>
        </p:grpSpPr>
        <p:sp>
          <p:nvSpPr>
            <p:cNvPr id="18" name="TextBox 17"/>
            <p:cNvSpPr txBox="1"/>
            <p:nvPr/>
          </p:nvSpPr>
          <p:spPr>
            <a:xfrm>
              <a:off x="1472558" y="1257003"/>
              <a:ext cx="2765965" cy="230833"/>
            </a:xfrm>
            <a:prstGeom prst="rect">
              <a:avLst/>
            </a:prstGeom>
            <a:noFill/>
          </p:spPr>
          <p:txBody>
            <a:bodyPr wrap="square" rtlCol="0">
              <a:spAutoFit/>
            </a:bodyPr>
            <a:lstStyle/>
            <a:p>
              <a:pPr latinLnBrk="0">
                <a:defRPr/>
              </a:pPr>
              <a:endParaRPr lang="en-JM" altLang="ko-KR" sz="2400" dirty="0">
                <a:solidFill>
                  <a:schemeClr val="tx1">
                    <a:lumMod val="75000"/>
                    <a:lumOff val="25000"/>
                  </a:schemeClr>
                </a:solidFill>
                <a:cs typeface="Arial" pitchFamily="34" charset="0"/>
              </a:endParaRPr>
            </a:p>
          </p:txBody>
        </p:sp>
        <p:sp>
          <p:nvSpPr>
            <p:cNvPr id="19" name="TextBox 18"/>
            <p:cNvSpPr txBox="1"/>
            <p:nvPr/>
          </p:nvSpPr>
          <p:spPr>
            <a:xfrm>
              <a:off x="1521467" y="1143116"/>
              <a:ext cx="2765965" cy="230833"/>
            </a:xfrm>
            <a:prstGeom prst="rect">
              <a:avLst/>
            </a:prstGeom>
            <a:noFill/>
          </p:spPr>
          <p:txBody>
            <a:bodyPr wrap="square" rtlCol="0">
              <a:spAutoFit/>
            </a:bodyPr>
            <a:lstStyle/>
            <a:p>
              <a:r>
                <a:rPr lang="fr-FR" altLang="ko-KR" sz="2400" b="1" dirty="0">
                  <a:solidFill>
                    <a:schemeClr val="tx1">
                      <a:lumMod val="75000"/>
                      <a:lumOff val="25000"/>
                    </a:schemeClr>
                  </a:solidFill>
                  <a:cs typeface="Arial" pitchFamily="34" charset="0"/>
                </a:rPr>
                <a:t>Version Mobile</a:t>
              </a:r>
              <a:endParaRPr lang="ko-KR" altLang="en-US" sz="2400" b="1" dirty="0">
                <a:solidFill>
                  <a:schemeClr val="tx1">
                    <a:lumMod val="75000"/>
                    <a:lumOff val="25000"/>
                  </a:schemeClr>
                </a:solidFill>
                <a:cs typeface="Arial" pitchFamily="34" charset="0"/>
              </a:endParaRPr>
            </a:p>
          </p:txBody>
        </p:sp>
      </p:grpSp>
      <p:sp>
        <p:nvSpPr>
          <p:cNvPr id="20" name="Trapezoid 13"/>
          <p:cNvSpPr/>
          <p:nvPr/>
        </p:nvSpPr>
        <p:spPr>
          <a:xfrm>
            <a:off x="13255624" y="8184705"/>
            <a:ext cx="1051236" cy="88888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21" name="Rounded Rectangle 25"/>
          <p:cNvSpPr/>
          <p:nvPr/>
        </p:nvSpPr>
        <p:spPr>
          <a:xfrm>
            <a:off x="9415084" y="8006773"/>
            <a:ext cx="885252" cy="1244746"/>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nvGrpSpPr>
          <p:cNvPr id="22" name="Group 21"/>
          <p:cNvGrpSpPr/>
          <p:nvPr/>
        </p:nvGrpSpPr>
        <p:grpSpPr>
          <a:xfrm>
            <a:off x="10568474" y="8184706"/>
            <a:ext cx="2419012" cy="830998"/>
            <a:chOff x="1472558" y="1136394"/>
            <a:chExt cx="2765965" cy="415499"/>
          </a:xfrm>
        </p:grpSpPr>
        <p:sp>
          <p:nvSpPr>
            <p:cNvPr id="23" name="TextBox 22"/>
            <p:cNvSpPr txBox="1"/>
            <p:nvPr/>
          </p:nvSpPr>
          <p:spPr>
            <a:xfrm>
              <a:off x="1472558" y="1257003"/>
              <a:ext cx="2765965" cy="230833"/>
            </a:xfrm>
            <a:prstGeom prst="rect">
              <a:avLst/>
            </a:prstGeom>
            <a:noFill/>
          </p:spPr>
          <p:txBody>
            <a:bodyPr wrap="square" rtlCol="0">
              <a:spAutoFit/>
            </a:bodyPr>
            <a:lstStyle/>
            <a:p>
              <a:pPr latinLnBrk="0">
                <a:defRPr/>
              </a:pPr>
              <a:endParaRPr lang="en-JM" altLang="ko-KR" sz="2400" dirty="0">
                <a:solidFill>
                  <a:schemeClr val="tx1">
                    <a:lumMod val="75000"/>
                    <a:lumOff val="25000"/>
                  </a:schemeClr>
                </a:solidFill>
                <a:cs typeface="Arial" pitchFamily="34" charset="0"/>
              </a:endParaRPr>
            </a:p>
          </p:txBody>
        </p:sp>
        <p:sp>
          <p:nvSpPr>
            <p:cNvPr id="24" name="TextBox 23"/>
            <p:cNvSpPr txBox="1"/>
            <p:nvPr/>
          </p:nvSpPr>
          <p:spPr>
            <a:xfrm>
              <a:off x="1472558" y="1136394"/>
              <a:ext cx="2765965" cy="415499"/>
            </a:xfrm>
            <a:prstGeom prst="rect">
              <a:avLst/>
            </a:prstGeom>
            <a:noFill/>
          </p:spPr>
          <p:txBody>
            <a:bodyPr wrap="square" rtlCol="0">
              <a:spAutoFit/>
            </a:bodyPr>
            <a:lstStyle/>
            <a:p>
              <a:r>
                <a:rPr lang="fr-FR" altLang="ko-KR" sz="2400" b="1" dirty="0">
                  <a:solidFill>
                    <a:schemeClr val="tx1">
                      <a:lumMod val="75000"/>
                      <a:lumOff val="25000"/>
                    </a:schemeClr>
                  </a:solidFill>
                  <a:cs typeface="Arial" pitchFamily="34" charset="0"/>
                </a:rPr>
                <a:t>Version sur Tablette </a:t>
              </a:r>
              <a:endParaRPr lang="ko-KR" altLang="en-US" sz="2400" b="1" dirty="0">
                <a:solidFill>
                  <a:schemeClr val="tx1">
                    <a:lumMod val="75000"/>
                    <a:lumOff val="25000"/>
                  </a:schemeClr>
                </a:solidFill>
                <a:cs typeface="Arial" pitchFamily="34" charset="0"/>
              </a:endParaRPr>
            </a:p>
          </p:txBody>
        </p:sp>
      </p:grpSp>
      <p:grpSp>
        <p:nvGrpSpPr>
          <p:cNvPr id="25" name="Group 24"/>
          <p:cNvGrpSpPr/>
          <p:nvPr/>
        </p:nvGrpSpPr>
        <p:grpSpPr>
          <a:xfrm>
            <a:off x="14575002" y="8210626"/>
            <a:ext cx="2419012" cy="676964"/>
            <a:chOff x="1472558" y="1149354"/>
            <a:chExt cx="2765965" cy="338482"/>
          </a:xfrm>
        </p:grpSpPr>
        <p:sp>
          <p:nvSpPr>
            <p:cNvPr id="26" name="TextBox 25"/>
            <p:cNvSpPr txBox="1"/>
            <p:nvPr/>
          </p:nvSpPr>
          <p:spPr>
            <a:xfrm>
              <a:off x="1472558" y="1257003"/>
              <a:ext cx="2765965" cy="230833"/>
            </a:xfrm>
            <a:prstGeom prst="rect">
              <a:avLst/>
            </a:prstGeom>
            <a:noFill/>
          </p:spPr>
          <p:txBody>
            <a:bodyPr wrap="square" rtlCol="0">
              <a:spAutoFit/>
            </a:bodyPr>
            <a:lstStyle/>
            <a:p>
              <a:pPr latinLnBrk="0">
                <a:defRPr/>
              </a:pPr>
              <a:endParaRPr lang="en-JM" altLang="ko-KR" sz="2400" dirty="0">
                <a:solidFill>
                  <a:schemeClr val="tx1">
                    <a:lumMod val="75000"/>
                    <a:lumOff val="25000"/>
                  </a:schemeClr>
                </a:solidFill>
                <a:cs typeface="Arial" pitchFamily="34" charset="0"/>
              </a:endParaRPr>
            </a:p>
          </p:txBody>
        </p:sp>
        <p:sp>
          <p:nvSpPr>
            <p:cNvPr id="27" name="TextBox 26"/>
            <p:cNvSpPr txBox="1"/>
            <p:nvPr/>
          </p:nvSpPr>
          <p:spPr>
            <a:xfrm>
              <a:off x="1472558" y="1149354"/>
              <a:ext cx="2765965" cy="230833"/>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Version sur Pc</a:t>
              </a:r>
              <a:endParaRPr lang="ko-KR" altLang="en-US" sz="2400" b="1" dirty="0">
                <a:solidFill>
                  <a:schemeClr val="tx1">
                    <a:lumMod val="75000"/>
                    <a:lumOff val="25000"/>
                  </a:schemeClr>
                </a:solidFill>
                <a:cs typeface="Arial" pitchFamily="34" charset="0"/>
              </a:endParaRPr>
            </a:p>
          </p:txBody>
        </p:sp>
      </p:grpSp>
      <p:pic>
        <p:nvPicPr>
          <p:cNvPr id="6" name="Espace réservé pour une image  5">
            <a:extLst>
              <a:ext uri="{FF2B5EF4-FFF2-40B4-BE49-F238E27FC236}">
                <a16:creationId xmlns:a16="http://schemas.microsoft.com/office/drawing/2014/main" id="{FF21F29A-7178-50A1-E233-8508D929C178}"/>
              </a:ext>
            </a:extLst>
          </p:cNvPr>
          <p:cNvPicPr>
            <a:picLocks noGrp="1" noChangeAspect="1"/>
          </p:cNvPicPr>
          <p:nvPr>
            <p:ph type="pic" idx="1"/>
          </p:nvPr>
        </p:nvPicPr>
        <p:blipFill>
          <a:blip r:embed="rId3"/>
          <a:srcRect t="292" b="292"/>
          <a:stretch>
            <a:fillRect/>
          </a:stretch>
        </p:blipFill>
        <p:spPr/>
      </p:pic>
    </p:spTree>
    <p:extLst>
      <p:ext uri="{BB962C8B-B14F-4D97-AF65-F5344CB8AC3E}">
        <p14:creationId xmlns:p14="http://schemas.microsoft.com/office/powerpoint/2010/main" val="7004207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fr-FR" altLang="ko-KR" dirty="0"/>
              <a:t>Gestion des RDV</a:t>
            </a:r>
            <a:endParaRPr lang="ko-KR" altLang="en-US" dirty="0"/>
          </a:p>
        </p:txBody>
      </p:sp>
      <p:grpSp>
        <p:nvGrpSpPr>
          <p:cNvPr id="10" name="Group 9"/>
          <p:cNvGrpSpPr/>
          <p:nvPr/>
        </p:nvGrpSpPr>
        <p:grpSpPr>
          <a:xfrm>
            <a:off x="2116477" y="2718240"/>
            <a:ext cx="2950330" cy="4176464"/>
            <a:chOff x="1638999" y="1347614"/>
            <a:chExt cx="1728961" cy="2447504"/>
          </a:xfrm>
        </p:grpSpPr>
        <p:sp>
          <p:nvSpPr>
            <p:cNvPr id="5" name="Trapezoid 4"/>
            <p:cNvSpPr/>
            <p:nvPr/>
          </p:nvSpPr>
          <p:spPr>
            <a:xfrm>
              <a:off x="1703053" y="2859782"/>
              <a:ext cx="1600853" cy="935336"/>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4" name="Oval 3"/>
            <p:cNvSpPr/>
            <p:nvPr/>
          </p:nvSpPr>
          <p:spPr>
            <a:xfrm>
              <a:off x="1638999" y="1347614"/>
              <a:ext cx="1728961" cy="1728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1" name="Oval 10"/>
            <p:cNvSpPr/>
            <p:nvPr/>
          </p:nvSpPr>
          <p:spPr>
            <a:xfrm>
              <a:off x="1747374" y="1455989"/>
              <a:ext cx="1512211" cy="151221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grpSp>
        <p:nvGrpSpPr>
          <p:cNvPr id="14" name="Group 13"/>
          <p:cNvGrpSpPr/>
          <p:nvPr/>
        </p:nvGrpSpPr>
        <p:grpSpPr>
          <a:xfrm>
            <a:off x="7681227" y="2718240"/>
            <a:ext cx="2950330" cy="4176464"/>
            <a:chOff x="1638999" y="1347614"/>
            <a:chExt cx="1728961" cy="2447504"/>
          </a:xfrm>
        </p:grpSpPr>
        <p:sp>
          <p:nvSpPr>
            <p:cNvPr id="15" name="Trapezoid 14"/>
            <p:cNvSpPr/>
            <p:nvPr/>
          </p:nvSpPr>
          <p:spPr>
            <a:xfrm>
              <a:off x="1703053" y="2859782"/>
              <a:ext cx="1600853" cy="935336"/>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sp>
          <p:nvSpPr>
            <p:cNvPr id="16" name="Oval 15"/>
            <p:cNvSpPr/>
            <p:nvPr/>
          </p:nvSpPr>
          <p:spPr>
            <a:xfrm>
              <a:off x="1638999" y="1347614"/>
              <a:ext cx="1728961" cy="1728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7" name="Oval 16"/>
            <p:cNvSpPr/>
            <p:nvPr/>
          </p:nvSpPr>
          <p:spPr>
            <a:xfrm>
              <a:off x="1747374" y="1455989"/>
              <a:ext cx="1512211" cy="151221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grpSp>
      <p:grpSp>
        <p:nvGrpSpPr>
          <p:cNvPr id="18" name="Group 17"/>
          <p:cNvGrpSpPr/>
          <p:nvPr/>
        </p:nvGrpSpPr>
        <p:grpSpPr>
          <a:xfrm>
            <a:off x="13245977" y="2718240"/>
            <a:ext cx="2950330" cy="4176464"/>
            <a:chOff x="1638999" y="1347614"/>
            <a:chExt cx="1728961" cy="2447504"/>
          </a:xfrm>
        </p:grpSpPr>
        <p:sp>
          <p:nvSpPr>
            <p:cNvPr id="19" name="Trapezoid 18"/>
            <p:cNvSpPr/>
            <p:nvPr/>
          </p:nvSpPr>
          <p:spPr>
            <a:xfrm>
              <a:off x="1703053" y="2859782"/>
              <a:ext cx="1600853" cy="935336"/>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20" name="Oval 19"/>
            <p:cNvSpPr/>
            <p:nvPr/>
          </p:nvSpPr>
          <p:spPr>
            <a:xfrm>
              <a:off x="1638999" y="1347614"/>
              <a:ext cx="1728961" cy="17289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21" name="Oval 20"/>
            <p:cNvSpPr/>
            <p:nvPr/>
          </p:nvSpPr>
          <p:spPr>
            <a:xfrm>
              <a:off x="1747374" y="1455989"/>
              <a:ext cx="1512211" cy="151221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grpSp>
        <p:nvGrpSpPr>
          <p:cNvPr id="22" name="Group 21"/>
          <p:cNvGrpSpPr/>
          <p:nvPr/>
        </p:nvGrpSpPr>
        <p:grpSpPr>
          <a:xfrm>
            <a:off x="1677536" y="7099397"/>
            <a:ext cx="3535134" cy="3138800"/>
            <a:chOff x="2113658" y="4283314"/>
            <a:chExt cx="2120135" cy="1569400"/>
          </a:xfrm>
        </p:grpSpPr>
        <p:sp>
          <p:nvSpPr>
            <p:cNvPr id="23" name="TextBox 22"/>
            <p:cNvSpPr txBox="1"/>
            <p:nvPr/>
          </p:nvSpPr>
          <p:spPr>
            <a:xfrm>
              <a:off x="2113658" y="4698552"/>
              <a:ext cx="2120134" cy="1154162"/>
            </a:xfrm>
            <a:prstGeom prst="rect">
              <a:avLst/>
            </a:prstGeom>
            <a:noFill/>
          </p:spPr>
          <p:txBody>
            <a:bodyPr wrap="square" rtlCol="0">
              <a:spAutoFit/>
            </a:bodyPr>
            <a:lstStyle/>
            <a:p>
              <a:r>
                <a:rPr lang="fr-FR" altLang="ko-KR" sz="2000" dirty="0">
                  <a:solidFill>
                    <a:schemeClr val="bg1"/>
                  </a:solidFill>
                  <a:cs typeface="Arial" pitchFamily="34" charset="0"/>
                </a:rPr>
                <a:t>Consiste à fixer les rendez-vous pour les visites de biens immobiliers, en tenant compte des disponibilités des agents immobiliers, des clients et des biens à visiter.</a:t>
              </a:r>
            </a:p>
            <a:p>
              <a:pPr algn="ctr"/>
              <a:endParaRPr lang="ko-KR" altLang="en-US" sz="2400" dirty="0">
                <a:solidFill>
                  <a:schemeClr val="bg1"/>
                </a:solidFill>
                <a:cs typeface="Arial" pitchFamily="34" charset="0"/>
              </a:endParaRPr>
            </a:p>
          </p:txBody>
        </p:sp>
        <p:sp>
          <p:nvSpPr>
            <p:cNvPr id="24" name="TextBox 23"/>
            <p:cNvSpPr txBox="1"/>
            <p:nvPr/>
          </p:nvSpPr>
          <p:spPr>
            <a:xfrm>
              <a:off x="2113659" y="4283314"/>
              <a:ext cx="2120134" cy="415499"/>
            </a:xfrm>
            <a:prstGeom prst="rect">
              <a:avLst/>
            </a:prstGeom>
            <a:noFill/>
          </p:spPr>
          <p:txBody>
            <a:bodyPr wrap="square" rtlCol="0">
              <a:spAutoFit/>
            </a:bodyPr>
            <a:lstStyle/>
            <a:p>
              <a:pPr algn="ctr"/>
              <a:r>
                <a:rPr lang="fr-FR" altLang="ko-KR" sz="2400" b="1" dirty="0">
                  <a:solidFill>
                    <a:schemeClr val="bg1"/>
                  </a:solidFill>
                  <a:cs typeface="Arial" pitchFamily="34" charset="0"/>
                </a:rPr>
                <a:t>Planification des Rendez-vous :</a:t>
              </a:r>
            </a:p>
          </p:txBody>
        </p:sp>
      </p:grpSp>
      <p:grpSp>
        <p:nvGrpSpPr>
          <p:cNvPr id="25" name="Group 24"/>
          <p:cNvGrpSpPr/>
          <p:nvPr/>
        </p:nvGrpSpPr>
        <p:grpSpPr>
          <a:xfrm>
            <a:off x="7318812" y="7190775"/>
            <a:ext cx="3592753" cy="2678090"/>
            <a:chOff x="2079102" y="4283314"/>
            <a:chExt cx="2154691" cy="1339045"/>
          </a:xfrm>
        </p:grpSpPr>
        <p:sp>
          <p:nvSpPr>
            <p:cNvPr id="26" name="TextBox 25"/>
            <p:cNvSpPr txBox="1"/>
            <p:nvPr/>
          </p:nvSpPr>
          <p:spPr>
            <a:xfrm>
              <a:off x="2079102" y="4652863"/>
              <a:ext cx="2120134" cy="969496"/>
            </a:xfrm>
            <a:prstGeom prst="rect">
              <a:avLst/>
            </a:prstGeom>
            <a:noFill/>
          </p:spPr>
          <p:txBody>
            <a:bodyPr wrap="square" rtlCol="0">
              <a:spAutoFit/>
            </a:bodyPr>
            <a:lstStyle/>
            <a:p>
              <a:r>
                <a:rPr lang="fr-FR" altLang="ko-KR" sz="2000" dirty="0">
                  <a:solidFill>
                    <a:schemeClr val="bg1"/>
                  </a:solidFill>
                  <a:cs typeface="Arial" pitchFamily="34" charset="0"/>
                </a:rPr>
                <a:t>Permet d'ajuster les horaires ou les dates des rendez-vous en cas de changements de planning, de disponibilité ou de préférences des parties impliquées</a:t>
              </a:r>
              <a:endParaRPr lang="ko-KR" altLang="en-US" sz="2000" dirty="0">
                <a:solidFill>
                  <a:schemeClr val="bg1"/>
                </a:solidFill>
                <a:cs typeface="Arial" pitchFamily="34" charset="0"/>
              </a:endParaRPr>
            </a:p>
          </p:txBody>
        </p:sp>
        <p:sp>
          <p:nvSpPr>
            <p:cNvPr id="27" name="TextBox 26"/>
            <p:cNvSpPr txBox="1"/>
            <p:nvPr/>
          </p:nvSpPr>
          <p:spPr>
            <a:xfrm>
              <a:off x="2113659" y="4283314"/>
              <a:ext cx="2120134" cy="415499"/>
            </a:xfrm>
            <a:prstGeom prst="rect">
              <a:avLst/>
            </a:prstGeom>
            <a:noFill/>
          </p:spPr>
          <p:txBody>
            <a:bodyPr wrap="square" rtlCol="0">
              <a:spAutoFit/>
            </a:bodyPr>
            <a:lstStyle/>
            <a:p>
              <a:pPr algn="ctr"/>
              <a:r>
                <a:rPr lang="fr-FR" altLang="ko-KR" sz="2400" b="1" dirty="0">
                  <a:solidFill>
                    <a:schemeClr val="bg1"/>
                  </a:solidFill>
                  <a:cs typeface="Arial" pitchFamily="34" charset="0"/>
                </a:rPr>
                <a:t>Modification des Rendez-vous :</a:t>
              </a:r>
              <a:endParaRPr lang="ko-KR" altLang="en-US" sz="2400" b="1" dirty="0">
                <a:solidFill>
                  <a:schemeClr val="bg1"/>
                </a:solidFill>
                <a:cs typeface="Arial" pitchFamily="34" charset="0"/>
              </a:endParaRPr>
            </a:p>
          </p:txBody>
        </p:sp>
      </p:grpSp>
      <p:grpSp>
        <p:nvGrpSpPr>
          <p:cNvPr id="28" name="Group 27"/>
          <p:cNvGrpSpPr/>
          <p:nvPr/>
        </p:nvGrpSpPr>
        <p:grpSpPr>
          <a:xfrm>
            <a:off x="13097700" y="7017361"/>
            <a:ext cx="3674162" cy="3005394"/>
            <a:chOff x="2113659" y="4283314"/>
            <a:chExt cx="2203514" cy="1502697"/>
          </a:xfrm>
        </p:grpSpPr>
        <p:sp>
          <p:nvSpPr>
            <p:cNvPr id="29" name="TextBox 28"/>
            <p:cNvSpPr txBox="1"/>
            <p:nvPr/>
          </p:nvSpPr>
          <p:spPr>
            <a:xfrm>
              <a:off x="2197039" y="4662626"/>
              <a:ext cx="2120134" cy="1123385"/>
            </a:xfrm>
            <a:prstGeom prst="rect">
              <a:avLst/>
            </a:prstGeom>
            <a:noFill/>
          </p:spPr>
          <p:txBody>
            <a:bodyPr wrap="square" rtlCol="0">
              <a:spAutoFit/>
            </a:bodyPr>
            <a:lstStyle/>
            <a:p>
              <a:r>
                <a:rPr lang="fr-FR" altLang="ko-KR" sz="2000" dirty="0">
                  <a:solidFill>
                    <a:schemeClr val="bg1"/>
                  </a:solidFill>
                  <a:cs typeface="Arial" pitchFamily="34" charset="0"/>
                </a:rPr>
                <a:t>Permet d'annuler les rendez-vous prévus, que ce soit à la demande du client, de l'agent immobilier ou pour toute autre raison, en veillant à informer toutes les parties concernées</a:t>
              </a:r>
              <a:endParaRPr lang="ko-KR" altLang="en-US" sz="2000" dirty="0">
                <a:solidFill>
                  <a:schemeClr val="bg1"/>
                </a:solidFill>
                <a:cs typeface="Arial" pitchFamily="34" charset="0"/>
              </a:endParaRPr>
            </a:p>
          </p:txBody>
        </p:sp>
        <p:sp>
          <p:nvSpPr>
            <p:cNvPr id="30" name="TextBox 29"/>
            <p:cNvSpPr txBox="1"/>
            <p:nvPr/>
          </p:nvSpPr>
          <p:spPr>
            <a:xfrm>
              <a:off x="2113659" y="4283314"/>
              <a:ext cx="2120134" cy="415499"/>
            </a:xfrm>
            <a:prstGeom prst="rect">
              <a:avLst/>
            </a:prstGeom>
            <a:noFill/>
          </p:spPr>
          <p:txBody>
            <a:bodyPr wrap="square" rtlCol="0">
              <a:spAutoFit/>
            </a:bodyPr>
            <a:lstStyle/>
            <a:p>
              <a:pPr algn="ctr"/>
              <a:r>
                <a:rPr lang="fr-FR" altLang="ko-KR" sz="2400" b="1" dirty="0">
                  <a:solidFill>
                    <a:schemeClr val="bg1"/>
                  </a:solidFill>
                  <a:cs typeface="Arial" pitchFamily="34" charset="0"/>
                </a:rPr>
                <a:t>Annulation des Rendez-vous :</a:t>
              </a:r>
              <a:endParaRPr lang="ko-KR" altLang="en-US" sz="2400" b="1" dirty="0">
                <a:solidFill>
                  <a:schemeClr val="bg1"/>
                </a:solidFill>
                <a:cs typeface="Arial" pitchFamily="34" charset="0"/>
              </a:endParaRPr>
            </a:p>
          </p:txBody>
        </p:sp>
      </p:grpSp>
      <p:sp>
        <p:nvSpPr>
          <p:cNvPr id="31" name="Trapezoid 13"/>
          <p:cNvSpPr/>
          <p:nvPr/>
        </p:nvSpPr>
        <p:spPr>
          <a:xfrm>
            <a:off x="8646402" y="3762178"/>
            <a:ext cx="1019976" cy="86245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32" name="Rounded Rectangle 7"/>
          <p:cNvSpPr/>
          <p:nvPr/>
        </p:nvSpPr>
        <p:spPr>
          <a:xfrm>
            <a:off x="3273131" y="3642197"/>
            <a:ext cx="637022" cy="1102418"/>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33" name="Rectangle 18"/>
          <p:cNvSpPr/>
          <p:nvPr/>
        </p:nvSpPr>
        <p:spPr>
          <a:xfrm>
            <a:off x="14169933" y="3755459"/>
            <a:ext cx="1102418" cy="875894"/>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7" name="Espace réservé du texte 6">
            <a:extLst>
              <a:ext uri="{FF2B5EF4-FFF2-40B4-BE49-F238E27FC236}">
                <a16:creationId xmlns:a16="http://schemas.microsoft.com/office/drawing/2014/main" id="{189CC99A-5132-3305-604F-CB4F12A90051}"/>
              </a:ext>
            </a:extLst>
          </p:cNvPr>
          <p:cNvSpPr>
            <a:spLocks noGrp="1"/>
          </p:cNvSpPr>
          <p:nvPr>
            <p:ph type="body" sz="quarter" idx="11"/>
          </p:nvPr>
        </p:nvSpPr>
        <p:spPr/>
        <p:txBody>
          <a:bodyPr>
            <a:normAutofit lnSpcReduction="10000"/>
          </a:bodyPr>
          <a:lstStyle/>
          <a:p>
            <a:endParaRPr lang="fr-FR" dirty="0"/>
          </a:p>
        </p:txBody>
      </p:sp>
    </p:spTree>
    <p:extLst>
      <p:ext uri="{BB962C8B-B14F-4D97-AF65-F5344CB8AC3E}">
        <p14:creationId xmlns:p14="http://schemas.microsoft.com/office/powerpoint/2010/main" val="11959733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60929749"/>
              </p:ext>
            </p:extLst>
          </p:nvPr>
        </p:nvGraphicFramePr>
        <p:xfrm>
          <a:off x="12005122" y="622768"/>
          <a:ext cx="4572000" cy="9142908"/>
        </p:xfrm>
        <a:graphic>
          <a:graphicData uri="http://schemas.openxmlformats.org/drawingml/2006/table">
            <a:tbl>
              <a:tblPr firstRow="1" bandRow="1">
                <a:tableStyleId>{5940675A-B579-460E-94D1-54222C63F5DA}</a:tableStyleId>
              </a:tblPr>
              <a:tblGrid>
                <a:gridCol w="676910">
                  <a:extLst>
                    <a:ext uri="{9D8B030D-6E8A-4147-A177-3AD203B41FA5}">
                      <a16:colId xmlns:a16="http://schemas.microsoft.com/office/drawing/2014/main" val="20000"/>
                    </a:ext>
                  </a:extLst>
                </a:gridCol>
                <a:gridCol w="3176028">
                  <a:extLst>
                    <a:ext uri="{9D8B030D-6E8A-4147-A177-3AD203B41FA5}">
                      <a16:colId xmlns:a16="http://schemas.microsoft.com/office/drawing/2014/main" val="20001"/>
                    </a:ext>
                  </a:extLst>
                </a:gridCol>
                <a:gridCol w="719062">
                  <a:extLst>
                    <a:ext uri="{9D8B030D-6E8A-4147-A177-3AD203B41FA5}">
                      <a16:colId xmlns:a16="http://schemas.microsoft.com/office/drawing/2014/main" val="20002"/>
                    </a:ext>
                  </a:extLst>
                </a:gridCol>
              </a:tblGrid>
              <a:tr h="2184852">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0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b="1"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84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36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8640">
                <a:tc>
                  <a:txBody>
                    <a:bodyPr/>
                    <a:lstStyle/>
                    <a:p>
                      <a:pPr algn="ctr" latinLnBrk="1"/>
                      <a:endParaRPr lang="ko-KR" altLang="en-US" sz="240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20776">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28575"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28575"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2" name="Text Placeholder 1"/>
          <p:cNvSpPr>
            <a:spLocks noGrp="1"/>
          </p:cNvSpPr>
          <p:nvPr>
            <p:ph type="body" sz="quarter" idx="10"/>
          </p:nvPr>
        </p:nvSpPr>
        <p:spPr>
          <a:xfrm>
            <a:off x="791072" y="1255068"/>
            <a:ext cx="6048672" cy="1152128"/>
          </a:xfrm>
        </p:spPr>
        <p:txBody>
          <a:bodyPr>
            <a:normAutofit fontScale="92500" lnSpcReduction="20000"/>
          </a:bodyPr>
          <a:lstStyle/>
          <a:p>
            <a:pPr algn="l"/>
            <a:r>
              <a:rPr lang="fr-FR" altLang="ko-KR" dirty="0"/>
              <a:t>conclusion</a:t>
            </a:r>
            <a:endParaRPr lang="ko-KR" altLang="en-US" dirty="0"/>
          </a:p>
        </p:txBody>
      </p:sp>
      <p:sp>
        <p:nvSpPr>
          <p:cNvPr id="3" name="Text Placeholder 2"/>
          <p:cNvSpPr>
            <a:spLocks noGrp="1"/>
          </p:cNvSpPr>
          <p:nvPr>
            <p:ph type="body" sz="quarter" idx="11"/>
          </p:nvPr>
        </p:nvSpPr>
        <p:spPr>
          <a:xfrm>
            <a:off x="791072" y="2407196"/>
            <a:ext cx="6048672" cy="576064"/>
          </a:xfrm>
        </p:spPr>
        <p:txBody>
          <a:bodyPr>
            <a:normAutofit lnSpcReduction="10000"/>
          </a:bodyPr>
          <a:lstStyle/>
          <a:p>
            <a:pPr lvl="0" algn="l"/>
            <a:endParaRPr lang="en-US" altLang="ko-KR" dirty="0"/>
          </a:p>
        </p:txBody>
      </p:sp>
      <p:sp>
        <p:nvSpPr>
          <p:cNvPr id="5" name="TextBox 4"/>
          <p:cNvSpPr txBox="1"/>
          <p:nvPr/>
        </p:nvSpPr>
        <p:spPr>
          <a:xfrm>
            <a:off x="977490" y="3124092"/>
            <a:ext cx="5113632" cy="5201424"/>
          </a:xfrm>
          <a:prstGeom prst="rect">
            <a:avLst/>
          </a:prstGeom>
          <a:noFill/>
        </p:spPr>
        <p:txBody>
          <a:bodyPr wrap="square" rtlCol="0">
            <a:spAutoFit/>
          </a:bodyPr>
          <a:lstStyle/>
          <a:p>
            <a:pPr algn="just"/>
            <a:r>
              <a:rPr lang="fr-FR" altLang="ko-KR" sz="2800" dirty="0">
                <a:solidFill>
                  <a:schemeClr val="bg1"/>
                </a:solidFill>
                <a:latin typeface="Baskerville Old Face" panose="02020602080505020303" pitchFamily="18" charset="0"/>
                <a:cs typeface="Arial" pitchFamily="34" charset="0"/>
              </a:rPr>
              <a:t>Pour conclure, notre application de gestion d'agence immobilière est la solution idéale pour optimiser l'organisation et la productivité des professionnels de l'immobilier. Grâce à ses fonctionnalités complètes et intuitives, elle permet de gérer efficacement les biens, les clients, les transactions et les rendez-vous au sein d'une plateforme unique.</a:t>
            </a:r>
          </a:p>
          <a:p>
            <a:endParaRPr lang="ko-KR" altLang="en-US" sz="2400" b="1" dirty="0">
              <a:solidFill>
                <a:schemeClr val="bg1"/>
              </a:solidFill>
              <a:cs typeface="Arial" pitchFamily="34" charset="0"/>
            </a:endParaRPr>
          </a:p>
        </p:txBody>
      </p:sp>
      <p:sp>
        <p:nvSpPr>
          <p:cNvPr id="6" name="Content Placeholder 4"/>
          <p:cNvSpPr txBox="1">
            <a:spLocks/>
          </p:cNvSpPr>
          <p:nvPr/>
        </p:nvSpPr>
        <p:spPr>
          <a:xfrm>
            <a:off x="4054988" y="7749452"/>
            <a:ext cx="5089012" cy="316835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2400" dirty="0">
              <a:solidFill>
                <a:schemeClr val="bg1"/>
              </a:solidFill>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02883008"/>
              </p:ext>
            </p:extLst>
          </p:nvPr>
        </p:nvGraphicFramePr>
        <p:xfrm>
          <a:off x="7039996" y="622768"/>
          <a:ext cx="4572000" cy="9142908"/>
        </p:xfrm>
        <a:graphic>
          <a:graphicData uri="http://schemas.openxmlformats.org/drawingml/2006/table">
            <a:tbl>
              <a:tblPr firstRow="1" bandRow="1">
                <a:tableStyleId>{5940675A-B579-460E-94D1-54222C63F5DA}</a:tableStyleId>
              </a:tblPr>
              <a:tblGrid>
                <a:gridCol w="676910">
                  <a:extLst>
                    <a:ext uri="{9D8B030D-6E8A-4147-A177-3AD203B41FA5}">
                      <a16:colId xmlns:a16="http://schemas.microsoft.com/office/drawing/2014/main" val="20000"/>
                    </a:ext>
                  </a:extLst>
                </a:gridCol>
                <a:gridCol w="3176028">
                  <a:extLst>
                    <a:ext uri="{9D8B030D-6E8A-4147-A177-3AD203B41FA5}">
                      <a16:colId xmlns:a16="http://schemas.microsoft.com/office/drawing/2014/main" val="20001"/>
                    </a:ext>
                  </a:extLst>
                </a:gridCol>
                <a:gridCol w="719062">
                  <a:extLst>
                    <a:ext uri="{9D8B030D-6E8A-4147-A177-3AD203B41FA5}">
                      <a16:colId xmlns:a16="http://schemas.microsoft.com/office/drawing/2014/main" val="20002"/>
                    </a:ext>
                  </a:extLst>
                </a:gridCol>
              </a:tblGrid>
              <a:tr h="2184852">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0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b="1"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84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3600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8640">
                <a:tc>
                  <a:txBody>
                    <a:bodyPr/>
                    <a:lstStyle/>
                    <a:p>
                      <a:pPr algn="ctr" latinLnBrk="1"/>
                      <a:endParaRPr lang="ko-KR" altLang="en-US" sz="240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20776">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3200" b="1" dirty="0">
                        <a:solidFill>
                          <a:schemeClr val="bg1"/>
                        </a:solidFill>
                        <a:latin typeface="+mn-lt"/>
                        <a:cs typeface="Arial" pitchFamily="34" charset="0"/>
                      </a:endParaRPr>
                    </a:p>
                  </a:txBody>
                  <a:tcPr marL="182880" marR="182880" marT="91440" marB="91440" anchor="ctr">
                    <a:lnL w="28575"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90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2700" cmpd="sng">
                      <a:noFill/>
                    </a:lnR>
                    <a:lnT w="28575"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2400" dirty="0">
                        <a:solidFill>
                          <a:schemeClr val="bg1"/>
                        </a:solidFill>
                        <a:latin typeface="+mn-lt"/>
                        <a:cs typeface="Arial" pitchFamily="34" charset="0"/>
                      </a:endParaRPr>
                    </a:p>
                  </a:txBody>
                  <a:tcPr marL="182880" marR="182880" marT="91440" marB="91440" anchor="ctr">
                    <a:lnL w="12700" cmpd="sng">
                      <a:noFill/>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8" name="Trapezoid 13"/>
          <p:cNvSpPr/>
          <p:nvPr/>
        </p:nvSpPr>
        <p:spPr>
          <a:xfrm>
            <a:off x="8745226" y="1218262"/>
            <a:ext cx="1217064" cy="1029100"/>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9" name="Rectangle 18"/>
          <p:cNvSpPr/>
          <p:nvPr/>
        </p:nvSpPr>
        <p:spPr>
          <a:xfrm>
            <a:off x="13633404" y="1210243"/>
            <a:ext cx="1315436" cy="104514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pic>
        <p:nvPicPr>
          <p:cNvPr id="13" name="Image 12">
            <a:extLst>
              <a:ext uri="{FF2B5EF4-FFF2-40B4-BE49-F238E27FC236}">
                <a16:creationId xmlns:a16="http://schemas.microsoft.com/office/drawing/2014/main" id="{55FBEF0F-1F1C-AF44-C655-C182481E9515}"/>
              </a:ext>
            </a:extLst>
          </p:cNvPr>
          <p:cNvPicPr>
            <a:picLocks noChangeAspect="1"/>
          </p:cNvPicPr>
          <p:nvPr/>
        </p:nvPicPr>
        <p:blipFill>
          <a:blip r:embed="rId2"/>
          <a:stretch>
            <a:fillRect/>
          </a:stretch>
        </p:blipFill>
        <p:spPr>
          <a:xfrm>
            <a:off x="12749698" y="2695228"/>
            <a:ext cx="3082848" cy="2961217"/>
          </a:xfrm>
          <a:prstGeom prst="rect">
            <a:avLst/>
          </a:prstGeom>
        </p:spPr>
      </p:pic>
      <p:pic>
        <p:nvPicPr>
          <p:cNvPr id="15" name="Image 14">
            <a:extLst>
              <a:ext uri="{FF2B5EF4-FFF2-40B4-BE49-F238E27FC236}">
                <a16:creationId xmlns:a16="http://schemas.microsoft.com/office/drawing/2014/main" id="{1909BA4A-E689-87ED-9C26-6226D296F2A0}"/>
              </a:ext>
            </a:extLst>
          </p:cNvPr>
          <p:cNvPicPr>
            <a:picLocks noChangeAspect="1"/>
          </p:cNvPicPr>
          <p:nvPr/>
        </p:nvPicPr>
        <p:blipFill>
          <a:blip r:embed="rId3"/>
          <a:stretch>
            <a:fillRect/>
          </a:stretch>
        </p:blipFill>
        <p:spPr>
          <a:xfrm>
            <a:off x="7906605" y="2865982"/>
            <a:ext cx="3129437" cy="4264850"/>
          </a:xfrm>
          <a:prstGeom prst="rect">
            <a:avLst/>
          </a:prstGeom>
        </p:spPr>
      </p:pic>
    </p:spTree>
    <p:extLst>
      <p:ext uri="{BB962C8B-B14F-4D97-AF65-F5344CB8AC3E}">
        <p14:creationId xmlns:p14="http://schemas.microsoft.com/office/powerpoint/2010/main" val="25415018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3" name="Image 2">
            <a:extLst>
              <a:ext uri="{FF2B5EF4-FFF2-40B4-BE49-F238E27FC236}">
                <a16:creationId xmlns:a16="http://schemas.microsoft.com/office/drawing/2014/main" id="{5A0D4724-1FF3-C071-50D1-A2BE2BE4E7E1}"/>
              </a:ext>
            </a:extLst>
          </p:cNvPr>
          <p:cNvPicPr>
            <a:picLocks noChangeAspect="1"/>
          </p:cNvPicPr>
          <p:nvPr/>
        </p:nvPicPr>
        <p:blipFill>
          <a:blip r:embed="rId3"/>
          <a:stretch>
            <a:fillRect/>
          </a:stretch>
        </p:blipFill>
        <p:spPr>
          <a:xfrm>
            <a:off x="8067368" y="0"/>
            <a:ext cx="10220632" cy="10286999"/>
          </a:xfrm>
          <a:prstGeom prst="rect">
            <a:avLst/>
          </a:prstGeom>
        </p:spPr>
      </p:pic>
      <p:sp>
        <p:nvSpPr>
          <p:cNvPr id="8" name="ZoneTexte 7">
            <a:extLst>
              <a:ext uri="{FF2B5EF4-FFF2-40B4-BE49-F238E27FC236}">
                <a16:creationId xmlns:a16="http://schemas.microsoft.com/office/drawing/2014/main" id="{6C881A69-74EE-05FB-45EE-CE41582798B3}"/>
              </a:ext>
            </a:extLst>
          </p:cNvPr>
          <p:cNvSpPr txBox="1"/>
          <p:nvPr/>
        </p:nvSpPr>
        <p:spPr>
          <a:xfrm>
            <a:off x="0" y="44246"/>
            <a:ext cx="8126360" cy="738664"/>
          </a:xfrm>
          <a:custGeom>
            <a:avLst/>
            <a:gdLst>
              <a:gd name="connsiteX0" fmla="*/ 0 w 5781367"/>
              <a:gd name="connsiteY0" fmla="*/ 0 h 6312309"/>
              <a:gd name="connsiteX1" fmla="*/ 5781367 w 5781367"/>
              <a:gd name="connsiteY1" fmla="*/ 0 h 6312309"/>
              <a:gd name="connsiteX2" fmla="*/ 5781367 w 5781367"/>
              <a:gd name="connsiteY2" fmla="*/ 6312309 h 6312309"/>
              <a:gd name="connsiteX3" fmla="*/ 0 w 5781367"/>
              <a:gd name="connsiteY3" fmla="*/ 6312309 h 6312309"/>
              <a:gd name="connsiteX4" fmla="*/ 0 w 5781367"/>
              <a:gd name="connsiteY4" fmla="*/ 0 h 6312309"/>
              <a:gd name="connsiteX0" fmla="*/ 0 w 6489290"/>
              <a:gd name="connsiteY0" fmla="*/ 0 h 7270955"/>
              <a:gd name="connsiteX1" fmla="*/ 6489290 w 6489290"/>
              <a:gd name="connsiteY1" fmla="*/ 958646 h 7270955"/>
              <a:gd name="connsiteX2" fmla="*/ 6489290 w 6489290"/>
              <a:gd name="connsiteY2" fmla="*/ 7270955 h 7270955"/>
              <a:gd name="connsiteX3" fmla="*/ 707923 w 6489290"/>
              <a:gd name="connsiteY3" fmla="*/ 7270955 h 7270955"/>
              <a:gd name="connsiteX4" fmla="*/ 0 w 6489290"/>
              <a:gd name="connsiteY4" fmla="*/ 0 h 7270955"/>
              <a:gd name="connsiteX0" fmla="*/ 206477 w 6695767"/>
              <a:gd name="connsiteY0" fmla="*/ 0 h 8627807"/>
              <a:gd name="connsiteX1" fmla="*/ 6695767 w 6695767"/>
              <a:gd name="connsiteY1" fmla="*/ 958646 h 8627807"/>
              <a:gd name="connsiteX2" fmla="*/ 6695767 w 6695767"/>
              <a:gd name="connsiteY2" fmla="*/ 7270955 h 8627807"/>
              <a:gd name="connsiteX3" fmla="*/ 0 w 6695767"/>
              <a:gd name="connsiteY3" fmla="*/ 8627807 h 8627807"/>
              <a:gd name="connsiteX4" fmla="*/ 206477 w 6695767"/>
              <a:gd name="connsiteY4" fmla="*/ 0 h 8627807"/>
              <a:gd name="connsiteX0" fmla="*/ 206477 w 7418438"/>
              <a:gd name="connsiteY0" fmla="*/ 0 h 8760542"/>
              <a:gd name="connsiteX1" fmla="*/ 6695767 w 7418438"/>
              <a:gd name="connsiteY1" fmla="*/ 958646 h 8760542"/>
              <a:gd name="connsiteX2" fmla="*/ 7418438 w 7418438"/>
              <a:gd name="connsiteY2" fmla="*/ 8760542 h 8760542"/>
              <a:gd name="connsiteX3" fmla="*/ 0 w 7418438"/>
              <a:gd name="connsiteY3" fmla="*/ 8627807 h 8760542"/>
              <a:gd name="connsiteX4" fmla="*/ 206477 w 7418438"/>
              <a:gd name="connsiteY4" fmla="*/ 0 h 8760542"/>
              <a:gd name="connsiteX0" fmla="*/ 206477 w 7418438"/>
              <a:gd name="connsiteY0" fmla="*/ 914399 h 9674941"/>
              <a:gd name="connsiteX1" fmla="*/ 7344696 w 7418438"/>
              <a:gd name="connsiteY1" fmla="*/ 0 h 9674941"/>
              <a:gd name="connsiteX2" fmla="*/ 7418438 w 7418438"/>
              <a:gd name="connsiteY2" fmla="*/ 9674941 h 9674941"/>
              <a:gd name="connsiteX3" fmla="*/ 0 w 7418438"/>
              <a:gd name="connsiteY3" fmla="*/ 9542206 h 9674941"/>
              <a:gd name="connsiteX4" fmla="*/ 206477 w 7418438"/>
              <a:gd name="connsiteY4" fmla="*/ 914399 h 9674941"/>
              <a:gd name="connsiteX0" fmla="*/ 0 w 7728155"/>
              <a:gd name="connsiteY0" fmla="*/ 0 h 9955161"/>
              <a:gd name="connsiteX1" fmla="*/ 7654413 w 7728155"/>
              <a:gd name="connsiteY1" fmla="*/ 280220 h 9955161"/>
              <a:gd name="connsiteX2" fmla="*/ 7728155 w 7728155"/>
              <a:gd name="connsiteY2" fmla="*/ 9955161 h 9955161"/>
              <a:gd name="connsiteX3" fmla="*/ 309717 w 7728155"/>
              <a:gd name="connsiteY3" fmla="*/ 9822426 h 9955161"/>
              <a:gd name="connsiteX4" fmla="*/ 0 w 7728155"/>
              <a:gd name="connsiteY4" fmla="*/ 0 h 9955161"/>
              <a:gd name="connsiteX0" fmla="*/ 14747 w 7742902"/>
              <a:gd name="connsiteY0" fmla="*/ 0 h 10220632"/>
              <a:gd name="connsiteX1" fmla="*/ 7669160 w 7742902"/>
              <a:gd name="connsiteY1" fmla="*/ 280220 h 10220632"/>
              <a:gd name="connsiteX2" fmla="*/ 7742902 w 7742902"/>
              <a:gd name="connsiteY2" fmla="*/ 9955161 h 10220632"/>
              <a:gd name="connsiteX3" fmla="*/ 0 w 7742902"/>
              <a:gd name="connsiteY3" fmla="*/ 10220632 h 10220632"/>
              <a:gd name="connsiteX4" fmla="*/ 14747 w 7742902"/>
              <a:gd name="connsiteY4" fmla="*/ 0 h 10220632"/>
              <a:gd name="connsiteX0" fmla="*/ 14747 w 8126360"/>
              <a:gd name="connsiteY0" fmla="*/ 0 h 10279626"/>
              <a:gd name="connsiteX1" fmla="*/ 7669160 w 8126360"/>
              <a:gd name="connsiteY1" fmla="*/ 280220 h 10279626"/>
              <a:gd name="connsiteX2" fmla="*/ 8126360 w 8126360"/>
              <a:gd name="connsiteY2" fmla="*/ 10279626 h 10279626"/>
              <a:gd name="connsiteX3" fmla="*/ 0 w 8126360"/>
              <a:gd name="connsiteY3" fmla="*/ 10220632 h 10279626"/>
              <a:gd name="connsiteX4" fmla="*/ 14747 w 8126360"/>
              <a:gd name="connsiteY4" fmla="*/ 0 h 10279626"/>
              <a:gd name="connsiteX0" fmla="*/ 14747 w 8126360"/>
              <a:gd name="connsiteY0" fmla="*/ 0 h 10279626"/>
              <a:gd name="connsiteX1" fmla="*/ 8023121 w 8126360"/>
              <a:gd name="connsiteY1" fmla="*/ 1 h 10279626"/>
              <a:gd name="connsiteX2" fmla="*/ 8126360 w 8126360"/>
              <a:gd name="connsiteY2" fmla="*/ 10279626 h 10279626"/>
              <a:gd name="connsiteX3" fmla="*/ 0 w 8126360"/>
              <a:gd name="connsiteY3" fmla="*/ 10220632 h 10279626"/>
              <a:gd name="connsiteX4" fmla="*/ 14747 w 8126360"/>
              <a:gd name="connsiteY4" fmla="*/ 0 h 102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360" h="10279626">
                <a:moveTo>
                  <a:pt x="14747" y="0"/>
                </a:moveTo>
                <a:lnTo>
                  <a:pt x="8023121" y="1"/>
                </a:lnTo>
                <a:lnTo>
                  <a:pt x="8126360" y="10279626"/>
                </a:lnTo>
                <a:lnTo>
                  <a:pt x="0" y="10220632"/>
                </a:lnTo>
                <a:cubicBezTo>
                  <a:pt x="4916" y="6813755"/>
                  <a:pt x="9831" y="3406877"/>
                  <a:pt x="14747" y="0"/>
                </a:cubicBezTo>
                <a:close/>
              </a:path>
            </a:pathLst>
          </a:custGeom>
          <a:noFill/>
        </p:spPr>
        <p:txBody>
          <a:bodyPr wrap="square" rtlCol="0">
            <a:spAutoFit/>
          </a:bodyPr>
          <a:lstStyle/>
          <a:p>
            <a:endParaRPr lang="fr-FR" dirty="0"/>
          </a:p>
          <a:p>
            <a:endParaRPr lang="fr-FR" dirty="0"/>
          </a:p>
          <a:p>
            <a:endParaRPr lang="fr-FR" dirty="0"/>
          </a:p>
        </p:txBody>
      </p:sp>
      <p:sp>
        <p:nvSpPr>
          <p:cNvPr id="17" name="ZoneTexte 16">
            <a:extLst>
              <a:ext uri="{FF2B5EF4-FFF2-40B4-BE49-F238E27FC236}">
                <a16:creationId xmlns:a16="http://schemas.microsoft.com/office/drawing/2014/main" id="{66FF372F-FB9B-695D-75F2-2AA006C3AB06}"/>
              </a:ext>
            </a:extLst>
          </p:cNvPr>
          <p:cNvSpPr txBox="1"/>
          <p:nvPr/>
        </p:nvSpPr>
        <p:spPr>
          <a:xfrm>
            <a:off x="0" y="1388625"/>
            <a:ext cx="7728155" cy="1446550"/>
          </a:xfrm>
          <a:prstGeom prst="rect">
            <a:avLst/>
          </a:prstGeom>
          <a:noFill/>
        </p:spPr>
        <p:txBody>
          <a:bodyPr wrap="square">
            <a:spAutoFit/>
          </a:bodyPr>
          <a:lstStyle/>
          <a:p>
            <a:endParaRPr lang="fr-FR" dirty="0"/>
          </a:p>
          <a:p>
            <a:endParaRPr lang="fr-FR" dirty="0"/>
          </a:p>
          <a:p>
            <a:endParaRPr lang="fr-FR" dirty="0"/>
          </a:p>
          <a:p>
            <a:endParaRPr lang="fr-FR" dirty="0"/>
          </a:p>
          <a:p>
            <a:endParaRPr lang="fr-FR" sz="1800" dirty="0">
              <a:solidFill>
                <a:schemeClr val="bg2">
                  <a:lumMod val="75000"/>
                </a:schemeClr>
              </a:solidFill>
            </a:endParaRPr>
          </a:p>
          <a:p>
            <a:endParaRPr lang="fr-FR" dirty="0"/>
          </a:p>
        </p:txBody>
      </p:sp>
      <p:sp>
        <p:nvSpPr>
          <p:cNvPr id="18" name="Rectangle 17">
            <a:extLst>
              <a:ext uri="{FF2B5EF4-FFF2-40B4-BE49-F238E27FC236}">
                <a16:creationId xmlns:a16="http://schemas.microsoft.com/office/drawing/2014/main" id="{D82E045E-DAFF-0430-94E1-C652E8132167}"/>
              </a:ext>
            </a:extLst>
          </p:cNvPr>
          <p:cNvSpPr/>
          <p:nvPr/>
        </p:nvSpPr>
        <p:spPr>
          <a:xfrm>
            <a:off x="0" y="0"/>
            <a:ext cx="8067368" cy="1028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16000"/>
              </a:lnSpc>
              <a:spcBef>
                <a:spcPts val="0"/>
              </a:spcBef>
              <a:spcAft>
                <a:spcPts val="0"/>
              </a:spcAft>
              <a:buNone/>
            </a:pPr>
            <a:endParaRPr lang="fr-FR" sz="2000" dirty="0">
              <a:latin typeface="Baskerville Old Face" panose="02020602080505020303" pitchFamily="18" charset="0"/>
            </a:endParaRPr>
          </a:p>
        </p:txBody>
      </p:sp>
      <p:sp>
        <p:nvSpPr>
          <p:cNvPr id="2" name="ZoneTexte 1">
            <a:extLst>
              <a:ext uri="{FF2B5EF4-FFF2-40B4-BE49-F238E27FC236}">
                <a16:creationId xmlns:a16="http://schemas.microsoft.com/office/drawing/2014/main" id="{22AF506A-0CB0-176C-1269-7BF98A06046E}"/>
              </a:ext>
            </a:extLst>
          </p:cNvPr>
          <p:cNvSpPr txBox="1"/>
          <p:nvPr/>
        </p:nvSpPr>
        <p:spPr>
          <a:xfrm>
            <a:off x="1187244" y="782910"/>
            <a:ext cx="6172201" cy="830997"/>
          </a:xfrm>
          <a:prstGeom prst="rect">
            <a:avLst/>
          </a:prstGeom>
          <a:noFill/>
        </p:spPr>
        <p:txBody>
          <a:bodyPr wrap="square" rtlCol="0">
            <a:spAutoFit/>
          </a:bodyPr>
          <a:lstStyle/>
          <a:p>
            <a:r>
              <a:rPr lang="fr-FR" sz="4800" dirty="0" err="1">
                <a:solidFill>
                  <a:schemeClr val="bg1"/>
                </a:solidFill>
                <a:latin typeface="Andalus" panose="02020603050405020304" pitchFamily="18" charset="-78"/>
                <a:cs typeface="Andalus" panose="02020603050405020304" pitchFamily="18" charset="-78"/>
              </a:rPr>
              <a:t>Thanks</a:t>
            </a:r>
            <a:r>
              <a:rPr lang="fr-FR" sz="4800" dirty="0">
                <a:solidFill>
                  <a:schemeClr val="bg1"/>
                </a:solidFill>
                <a:latin typeface="Andalus" panose="02020603050405020304" pitchFamily="18" charset="-78"/>
                <a:cs typeface="Andalus" panose="02020603050405020304" pitchFamily="18" charset="-78"/>
              </a:rPr>
              <a:t> for </a:t>
            </a:r>
            <a:r>
              <a:rPr lang="fr-FR" sz="4800" dirty="0" err="1">
                <a:solidFill>
                  <a:schemeClr val="bg1"/>
                </a:solidFill>
                <a:latin typeface="Andalus" panose="02020603050405020304" pitchFamily="18" charset="-78"/>
                <a:cs typeface="Andalus" panose="02020603050405020304" pitchFamily="18" charset="-78"/>
              </a:rPr>
              <a:t>watching</a:t>
            </a:r>
            <a:r>
              <a:rPr lang="fr-FR" sz="4800" dirty="0">
                <a:solidFill>
                  <a:schemeClr val="bg1"/>
                </a:solidFill>
                <a:latin typeface="Andalus" panose="02020603050405020304" pitchFamily="18" charset="-78"/>
                <a:cs typeface="Andalus" panose="02020603050405020304" pitchFamily="18" charset="-78"/>
              </a:rPr>
              <a:t> !</a:t>
            </a:r>
          </a:p>
        </p:txBody>
      </p:sp>
      <p:sp>
        <p:nvSpPr>
          <p:cNvPr id="4" name="Oval 3">
            <a:extLst>
              <a:ext uri="{FF2B5EF4-FFF2-40B4-BE49-F238E27FC236}">
                <a16:creationId xmlns:a16="http://schemas.microsoft.com/office/drawing/2014/main" id="{331985C6-B48A-358D-71C2-6314DF514825}"/>
              </a:ext>
            </a:extLst>
          </p:cNvPr>
          <p:cNvSpPr/>
          <p:nvPr/>
        </p:nvSpPr>
        <p:spPr>
          <a:xfrm>
            <a:off x="545691" y="2242064"/>
            <a:ext cx="2595715" cy="25153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4000" dirty="0" err="1">
                <a:solidFill>
                  <a:schemeClr val="bg2">
                    <a:lumMod val="75000"/>
                  </a:schemeClr>
                </a:solidFill>
                <a:latin typeface="Agency FB" panose="020B0503020202020204" pitchFamily="34" charset="0"/>
              </a:rPr>
              <a:t>Slifi</a:t>
            </a:r>
            <a:r>
              <a:rPr lang="fr-FR" altLang="ko-KR" sz="4000" dirty="0">
                <a:solidFill>
                  <a:schemeClr val="bg2">
                    <a:lumMod val="75000"/>
                  </a:schemeClr>
                </a:solidFill>
                <a:latin typeface="Agency FB" panose="020B0503020202020204" pitchFamily="34" charset="0"/>
              </a:rPr>
              <a:t> Baya Ines</a:t>
            </a:r>
            <a:endParaRPr lang="ko-KR" altLang="en-US" sz="4000" dirty="0">
              <a:solidFill>
                <a:schemeClr val="bg2">
                  <a:lumMod val="75000"/>
                </a:schemeClr>
              </a:solidFill>
              <a:latin typeface="Agency FB" panose="020B0503020202020204" pitchFamily="34" charset="0"/>
            </a:endParaRPr>
          </a:p>
        </p:txBody>
      </p:sp>
      <p:sp>
        <p:nvSpPr>
          <p:cNvPr id="5" name="Oval 3">
            <a:extLst>
              <a:ext uri="{FF2B5EF4-FFF2-40B4-BE49-F238E27FC236}">
                <a16:creationId xmlns:a16="http://schemas.microsoft.com/office/drawing/2014/main" id="{723AE03F-9A2C-930C-6CDF-4B46E249B3ED}"/>
              </a:ext>
            </a:extLst>
          </p:cNvPr>
          <p:cNvSpPr/>
          <p:nvPr/>
        </p:nvSpPr>
        <p:spPr>
          <a:xfrm>
            <a:off x="4966351" y="3019622"/>
            <a:ext cx="2356054" cy="25153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4000" dirty="0" err="1">
                <a:solidFill>
                  <a:schemeClr val="bg2">
                    <a:lumMod val="75000"/>
                  </a:schemeClr>
                </a:solidFill>
                <a:latin typeface="Agency FB" panose="020B0503020202020204" pitchFamily="34" charset="0"/>
              </a:rPr>
              <a:t>Mimoune</a:t>
            </a:r>
            <a:r>
              <a:rPr lang="fr-FR" altLang="ko-KR" sz="4000" dirty="0">
                <a:solidFill>
                  <a:schemeClr val="bg2">
                    <a:lumMod val="75000"/>
                  </a:schemeClr>
                </a:solidFill>
                <a:latin typeface="Agency FB" panose="020B0503020202020204" pitchFamily="34" charset="0"/>
              </a:rPr>
              <a:t> </a:t>
            </a:r>
            <a:r>
              <a:rPr lang="fr-FR" altLang="ko-KR" sz="4000" dirty="0" err="1">
                <a:solidFill>
                  <a:schemeClr val="bg2">
                    <a:lumMod val="75000"/>
                  </a:schemeClr>
                </a:solidFill>
                <a:latin typeface="Agency FB" panose="020B0503020202020204" pitchFamily="34" charset="0"/>
              </a:rPr>
              <a:t>Khaoula</a:t>
            </a:r>
            <a:r>
              <a:rPr lang="fr-FR" altLang="ko-KR" sz="4000" dirty="0">
                <a:solidFill>
                  <a:schemeClr val="bg2">
                    <a:lumMod val="75000"/>
                  </a:schemeClr>
                </a:solidFill>
                <a:latin typeface="Agency FB" panose="020B0503020202020204" pitchFamily="34" charset="0"/>
              </a:rPr>
              <a:t> </a:t>
            </a:r>
            <a:endParaRPr lang="ko-KR" altLang="en-US" sz="4000" dirty="0">
              <a:solidFill>
                <a:schemeClr val="bg2">
                  <a:lumMod val="75000"/>
                </a:schemeClr>
              </a:solidFill>
              <a:latin typeface="Agency FB" panose="020B0503020202020204" pitchFamily="34" charset="0"/>
            </a:endParaRPr>
          </a:p>
        </p:txBody>
      </p:sp>
      <p:sp>
        <p:nvSpPr>
          <p:cNvPr id="6" name="Oval 3">
            <a:extLst>
              <a:ext uri="{FF2B5EF4-FFF2-40B4-BE49-F238E27FC236}">
                <a16:creationId xmlns:a16="http://schemas.microsoft.com/office/drawing/2014/main" id="{1AB475E9-5AA6-05F5-14AA-7CCF9C906BC5}"/>
              </a:ext>
            </a:extLst>
          </p:cNvPr>
          <p:cNvSpPr/>
          <p:nvPr/>
        </p:nvSpPr>
        <p:spPr>
          <a:xfrm>
            <a:off x="2451751" y="5250104"/>
            <a:ext cx="2344993" cy="25153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3200" dirty="0" err="1">
                <a:solidFill>
                  <a:schemeClr val="bg2">
                    <a:lumMod val="75000"/>
                  </a:schemeClr>
                </a:solidFill>
                <a:latin typeface="Agency FB" panose="020B0503020202020204" pitchFamily="34" charset="0"/>
              </a:rPr>
              <a:t>Hammouda</a:t>
            </a:r>
            <a:r>
              <a:rPr lang="fr-FR" altLang="ko-KR" sz="3200" dirty="0">
                <a:solidFill>
                  <a:schemeClr val="bg2">
                    <a:lumMod val="75000"/>
                  </a:schemeClr>
                </a:solidFill>
                <a:latin typeface="Agency FB" panose="020B0503020202020204" pitchFamily="34" charset="0"/>
              </a:rPr>
              <a:t> Sabah</a:t>
            </a:r>
            <a:endParaRPr lang="ko-KR" altLang="en-US" sz="3200" dirty="0">
              <a:solidFill>
                <a:schemeClr val="bg2">
                  <a:lumMod val="75000"/>
                </a:schemeClr>
              </a:solidFill>
              <a:latin typeface="Agency FB" panose="020B0503020202020204" pitchFamily="34" charset="0"/>
            </a:endParaRPr>
          </a:p>
        </p:txBody>
      </p:sp>
      <p:sp>
        <p:nvSpPr>
          <p:cNvPr id="7" name="Oval 3">
            <a:extLst>
              <a:ext uri="{FF2B5EF4-FFF2-40B4-BE49-F238E27FC236}">
                <a16:creationId xmlns:a16="http://schemas.microsoft.com/office/drawing/2014/main" id="{8BD08C70-8984-74E6-C069-89112C69A839}"/>
              </a:ext>
            </a:extLst>
          </p:cNvPr>
          <p:cNvSpPr/>
          <p:nvPr/>
        </p:nvSpPr>
        <p:spPr>
          <a:xfrm>
            <a:off x="4966351" y="7765436"/>
            <a:ext cx="2393094" cy="23144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4000" dirty="0" err="1">
                <a:solidFill>
                  <a:schemeClr val="bg2">
                    <a:lumMod val="75000"/>
                  </a:schemeClr>
                </a:solidFill>
                <a:latin typeface="Agency FB" panose="020B0503020202020204" pitchFamily="34" charset="0"/>
              </a:rPr>
              <a:t>Rezik</a:t>
            </a:r>
            <a:r>
              <a:rPr lang="fr-FR" altLang="ko-KR" sz="4000" dirty="0">
                <a:solidFill>
                  <a:schemeClr val="bg2">
                    <a:lumMod val="75000"/>
                  </a:schemeClr>
                </a:solidFill>
                <a:latin typeface="Agency FB" panose="020B0503020202020204" pitchFamily="34" charset="0"/>
              </a:rPr>
              <a:t> Manar </a:t>
            </a:r>
            <a:endParaRPr lang="ko-KR" altLang="en-US" sz="4000" dirty="0">
              <a:solidFill>
                <a:schemeClr val="bg2">
                  <a:lumMod val="75000"/>
                </a:schemeClr>
              </a:solidFill>
              <a:latin typeface="Agency FB" panose="020B0503020202020204" pitchFamily="34" charset="0"/>
            </a:endParaRPr>
          </a:p>
        </p:txBody>
      </p:sp>
      <p:sp>
        <p:nvSpPr>
          <p:cNvPr id="9" name="Arc 8">
            <a:extLst>
              <a:ext uri="{FF2B5EF4-FFF2-40B4-BE49-F238E27FC236}">
                <a16:creationId xmlns:a16="http://schemas.microsoft.com/office/drawing/2014/main" id="{471FE8C2-1F16-CE88-EADF-8889F02A5634}"/>
              </a:ext>
            </a:extLst>
          </p:cNvPr>
          <p:cNvSpPr/>
          <p:nvPr/>
        </p:nvSpPr>
        <p:spPr>
          <a:xfrm>
            <a:off x="2901745" y="3019622"/>
            <a:ext cx="2835378" cy="2123878"/>
          </a:xfrm>
          <a:prstGeom prst="arc">
            <a:avLst>
              <a:gd name="adj1" fmla="val 11869787"/>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87631969-7789-4217-F5AB-086C81B0E1F2}"/>
              </a:ext>
            </a:extLst>
          </p:cNvPr>
          <p:cNvSpPr/>
          <p:nvPr/>
        </p:nvSpPr>
        <p:spPr>
          <a:xfrm>
            <a:off x="730770" y="3289431"/>
            <a:ext cx="2393094" cy="3428639"/>
          </a:xfrm>
          <a:prstGeom prst="arc">
            <a:avLst>
              <a:gd name="adj1" fmla="val 3420359"/>
              <a:gd name="adj2" fmla="val 1642551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2303B801-E8B6-C395-4454-B9FDD86E552A}"/>
              </a:ext>
            </a:extLst>
          </p:cNvPr>
          <p:cNvSpPr/>
          <p:nvPr/>
        </p:nvSpPr>
        <p:spPr>
          <a:xfrm>
            <a:off x="1240456" y="4336797"/>
            <a:ext cx="2393094" cy="3428639"/>
          </a:xfrm>
          <a:prstGeom prst="arc">
            <a:avLst>
              <a:gd name="adj1" fmla="val 14722752"/>
              <a:gd name="adj2" fmla="val 5914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rc 14">
            <a:extLst>
              <a:ext uri="{FF2B5EF4-FFF2-40B4-BE49-F238E27FC236}">
                <a16:creationId xmlns:a16="http://schemas.microsoft.com/office/drawing/2014/main" id="{BBB3AB7D-5DF0-6B86-ADD8-881DB0FF9FDF}"/>
              </a:ext>
            </a:extLst>
          </p:cNvPr>
          <p:cNvSpPr/>
          <p:nvPr/>
        </p:nvSpPr>
        <p:spPr>
          <a:xfrm>
            <a:off x="4317422" y="2521564"/>
            <a:ext cx="2393094" cy="5829480"/>
          </a:xfrm>
          <a:prstGeom prst="arc">
            <a:avLst>
              <a:gd name="adj1" fmla="val 5617958"/>
              <a:gd name="adj2" fmla="val 202510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c 15">
            <a:extLst>
              <a:ext uri="{FF2B5EF4-FFF2-40B4-BE49-F238E27FC236}">
                <a16:creationId xmlns:a16="http://schemas.microsoft.com/office/drawing/2014/main" id="{6B594C18-290B-D068-FEE0-26C7EF11BEB1}"/>
              </a:ext>
            </a:extLst>
          </p:cNvPr>
          <p:cNvSpPr/>
          <p:nvPr/>
        </p:nvSpPr>
        <p:spPr>
          <a:xfrm>
            <a:off x="504964" y="6666630"/>
            <a:ext cx="6099927" cy="2621977"/>
          </a:xfrm>
          <a:prstGeom prst="arc">
            <a:avLst>
              <a:gd name="adj1" fmla="val 2362057"/>
              <a:gd name="adj2" fmla="val 1884994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Arc 18">
            <a:extLst>
              <a:ext uri="{FF2B5EF4-FFF2-40B4-BE49-F238E27FC236}">
                <a16:creationId xmlns:a16="http://schemas.microsoft.com/office/drawing/2014/main" id="{AEAC1025-9355-8A9A-D52C-20FBFB7AC48E}"/>
              </a:ext>
            </a:extLst>
          </p:cNvPr>
          <p:cNvSpPr/>
          <p:nvPr/>
        </p:nvSpPr>
        <p:spPr>
          <a:xfrm>
            <a:off x="4332170" y="6261050"/>
            <a:ext cx="2393094" cy="3428639"/>
          </a:xfrm>
          <a:prstGeom prst="arc">
            <a:avLst>
              <a:gd name="adj1" fmla="val 5617958"/>
              <a:gd name="adj2" fmla="val 5914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Ellipse 19">
            <a:extLst>
              <a:ext uri="{FF2B5EF4-FFF2-40B4-BE49-F238E27FC236}">
                <a16:creationId xmlns:a16="http://schemas.microsoft.com/office/drawing/2014/main" id="{3FFB7FC6-7EE7-1C74-1496-45606169D771}"/>
              </a:ext>
            </a:extLst>
          </p:cNvPr>
          <p:cNvSpPr/>
          <p:nvPr/>
        </p:nvSpPr>
        <p:spPr>
          <a:xfrm>
            <a:off x="730770" y="2403987"/>
            <a:ext cx="2229800" cy="21804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B595E573-3B7E-7F64-73C8-6AB023EDB55F}"/>
              </a:ext>
            </a:extLst>
          </p:cNvPr>
          <p:cNvSpPr/>
          <p:nvPr/>
        </p:nvSpPr>
        <p:spPr>
          <a:xfrm>
            <a:off x="5131545" y="3289432"/>
            <a:ext cx="1962430" cy="19606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9854554B-EE79-0CAB-61F8-05B9E72BA20A}"/>
              </a:ext>
            </a:extLst>
          </p:cNvPr>
          <p:cNvSpPr/>
          <p:nvPr/>
        </p:nvSpPr>
        <p:spPr>
          <a:xfrm>
            <a:off x="2684206" y="5663741"/>
            <a:ext cx="1902541" cy="17804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6888052A-55F0-4B78-04A4-C17638234170}"/>
              </a:ext>
            </a:extLst>
          </p:cNvPr>
          <p:cNvSpPr/>
          <p:nvPr/>
        </p:nvSpPr>
        <p:spPr>
          <a:xfrm>
            <a:off x="5368413" y="8082116"/>
            <a:ext cx="1725562" cy="17733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15">
            <a:extLst>
              <a:ext uri="{FF2B5EF4-FFF2-40B4-BE49-F238E27FC236}">
                <a16:creationId xmlns:a16="http://schemas.microsoft.com/office/drawing/2014/main" id="{51250976-462C-CCD0-6B8D-F9E248C42367}"/>
              </a:ext>
            </a:extLst>
          </p:cNvPr>
          <p:cNvSpPr>
            <a:spLocks noEditPoints="1"/>
          </p:cNvSpPr>
          <p:nvPr/>
        </p:nvSpPr>
        <p:spPr bwMode="auto">
          <a:xfrm>
            <a:off x="571345" y="2463505"/>
            <a:ext cx="5458813" cy="7108087"/>
          </a:xfrm>
          <a:custGeom>
            <a:avLst/>
            <a:gdLst>
              <a:gd name="T0" fmla="*/ 2685 w 3729"/>
              <a:gd name="T1" fmla="*/ 507 h 4122"/>
              <a:gd name="T2" fmla="*/ 2661 w 3729"/>
              <a:gd name="T3" fmla="*/ 456 h 4122"/>
              <a:gd name="T4" fmla="*/ 1523 w 3729"/>
              <a:gd name="T5" fmla="*/ 69 h 4122"/>
              <a:gd name="T6" fmla="*/ 1572 w 3729"/>
              <a:gd name="T7" fmla="*/ 238 h 4122"/>
              <a:gd name="T8" fmla="*/ 1783 w 3729"/>
              <a:gd name="T9" fmla="*/ 335 h 4122"/>
              <a:gd name="T10" fmla="*/ 1951 w 3729"/>
              <a:gd name="T11" fmla="*/ 400 h 4122"/>
              <a:gd name="T12" fmla="*/ 2009 w 3729"/>
              <a:gd name="T13" fmla="*/ 278 h 4122"/>
              <a:gd name="T14" fmla="*/ 2176 w 3729"/>
              <a:gd name="T15" fmla="*/ 295 h 4122"/>
              <a:gd name="T16" fmla="*/ 2416 w 3729"/>
              <a:gd name="T17" fmla="*/ 362 h 4122"/>
              <a:gd name="T18" fmla="*/ 2612 w 3729"/>
              <a:gd name="T19" fmla="*/ 347 h 4122"/>
              <a:gd name="T20" fmla="*/ 2780 w 3729"/>
              <a:gd name="T21" fmla="*/ 509 h 4122"/>
              <a:gd name="T22" fmla="*/ 2772 w 3729"/>
              <a:gd name="T23" fmla="*/ 662 h 4122"/>
              <a:gd name="T24" fmla="*/ 2863 w 3729"/>
              <a:gd name="T25" fmla="*/ 831 h 4122"/>
              <a:gd name="T26" fmla="*/ 2949 w 3729"/>
              <a:gd name="T27" fmla="*/ 1031 h 4122"/>
              <a:gd name="T28" fmla="*/ 3078 w 3729"/>
              <a:gd name="T29" fmla="*/ 1226 h 4122"/>
              <a:gd name="T30" fmla="*/ 3289 w 3729"/>
              <a:gd name="T31" fmla="*/ 1406 h 4122"/>
              <a:gd name="T32" fmla="*/ 3320 w 3729"/>
              <a:gd name="T33" fmla="*/ 1506 h 4122"/>
              <a:gd name="T34" fmla="*/ 3552 w 3729"/>
              <a:gd name="T35" fmla="*/ 1486 h 4122"/>
              <a:gd name="T36" fmla="*/ 3725 w 3729"/>
              <a:gd name="T37" fmla="*/ 1511 h 4122"/>
              <a:gd name="T38" fmla="*/ 3672 w 3729"/>
              <a:gd name="T39" fmla="*/ 1675 h 4122"/>
              <a:gd name="T40" fmla="*/ 3612 w 3729"/>
              <a:gd name="T41" fmla="*/ 1811 h 4122"/>
              <a:gd name="T42" fmla="*/ 3460 w 3729"/>
              <a:gd name="T43" fmla="*/ 1998 h 4122"/>
              <a:gd name="T44" fmla="*/ 3252 w 3729"/>
              <a:gd name="T45" fmla="*/ 2178 h 4122"/>
              <a:gd name="T46" fmla="*/ 3083 w 3729"/>
              <a:gd name="T47" fmla="*/ 2411 h 4122"/>
              <a:gd name="T48" fmla="*/ 3154 w 3729"/>
              <a:gd name="T49" fmla="*/ 2731 h 4122"/>
              <a:gd name="T50" fmla="*/ 3152 w 3729"/>
              <a:gd name="T51" fmla="*/ 3018 h 4122"/>
              <a:gd name="T52" fmla="*/ 2923 w 3729"/>
              <a:gd name="T53" fmla="*/ 3191 h 4122"/>
              <a:gd name="T54" fmla="*/ 2840 w 3729"/>
              <a:gd name="T55" fmla="*/ 3315 h 4122"/>
              <a:gd name="T56" fmla="*/ 2849 w 3729"/>
              <a:gd name="T57" fmla="*/ 3515 h 4122"/>
              <a:gd name="T58" fmla="*/ 2712 w 3729"/>
              <a:gd name="T59" fmla="*/ 3622 h 4122"/>
              <a:gd name="T60" fmla="*/ 2623 w 3729"/>
              <a:gd name="T61" fmla="*/ 3811 h 4122"/>
              <a:gd name="T62" fmla="*/ 2440 w 3729"/>
              <a:gd name="T63" fmla="*/ 4009 h 4122"/>
              <a:gd name="T64" fmla="*/ 2203 w 3729"/>
              <a:gd name="T65" fmla="*/ 4073 h 4122"/>
              <a:gd name="T66" fmla="*/ 1967 w 3729"/>
              <a:gd name="T67" fmla="*/ 4102 h 4122"/>
              <a:gd name="T68" fmla="*/ 1892 w 3729"/>
              <a:gd name="T69" fmla="*/ 3989 h 4122"/>
              <a:gd name="T70" fmla="*/ 1849 w 3729"/>
              <a:gd name="T71" fmla="*/ 3802 h 4122"/>
              <a:gd name="T72" fmla="*/ 1740 w 3729"/>
              <a:gd name="T73" fmla="*/ 3606 h 4122"/>
              <a:gd name="T74" fmla="*/ 1689 w 3729"/>
              <a:gd name="T75" fmla="*/ 3366 h 4122"/>
              <a:gd name="T76" fmla="*/ 1583 w 3729"/>
              <a:gd name="T77" fmla="*/ 3175 h 4122"/>
              <a:gd name="T78" fmla="*/ 1609 w 3729"/>
              <a:gd name="T79" fmla="*/ 2911 h 4122"/>
              <a:gd name="T80" fmla="*/ 1656 w 3729"/>
              <a:gd name="T81" fmla="*/ 2706 h 4122"/>
              <a:gd name="T82" fmla="*/ 1589 w 3729"/>
              <a:gd name="T83" fmla="*/ 2426 h 4122"/>
              <a:gd name="T84" fmla="*/ 1429 w 3729"/>
              <a:gd name="T85" fmla="*/ 2218 h 4122"/>
              <a:gd name="T86" fmla="*/ 1463 w 3729"/>
              <a:gd name="T87" fmla="*/ 1969 h 4122"/>
              <a:gd name="T88" fmla="*/ 1256 w 3729"/>
              <a:gd name="T89" fmla="*/ 1898 h 4122"/>
              <a:gd name="T90" fmla="*/ 1003 w 3729"/>
              <a:gd name="T91" fmla="*/ 1809 h 4122"/>
              <a:gd name="T92" fmla="*/ 736 w 3729"/>
              <a:gd name="T93" fmla="*/ 1842 h 4122"/>
              <a:gd name="T94" fmla="*/ 509 w 3729"/>
              <a:gd name="T95" fmla="*/ 1889 h 4122"/>
              <a:gd name="T96" fmla="*/ 300 w 3729"/>
              <a:gd name="T97" fmla="*/ 1742 h 4122"/>
              <a:gd name="T98" fmla="*/ 209 w 3729"/>
              <a:gd name="T99" fmla="*/ 1615 h 4122"/>
              <a:gd name="T100" fmla="*/ 105 w 3729"/>
              <a:gd name="T101" fmla="*/ 1475 h 4122"/>
              <a:gd name="T102" fmla="*/ 34 w 3729"/>
              <a:gd name="T103" fmla="*/ 1347 h 4122"/>
              <a:gd name="T104" fmla="*/ 72 w 3729"/>
              <a:gd name="T105" fmla="*/ 1066 h 4122"/>
              <a:gd name="T106" fmla="*/ 69 w 3729"/>
              <a:gd name="T107" fmla="*/ 831 h 4122"/>
              <a:gd name="T108" fmla="*/ 180 w 3729"/>
              <a:gd name="T109" fmla="*/ 629 h 4122"/>
              <a:gd name="T110" fmla="*/ 280 w 3729"/>
              <a:gd name="T111" fmla="*/ 531 h 4122"/>
              <a:gd name="T112" fmla="*/ 529 w 3729"/>
              <a:gd name="T113" fmla="*/ 222 h 4122"/>
              <a:gd name="T114" fmla="*/ 643 w 3729"/>
              <a:gd name="T115" fmla="*/ 122 h 4122"/>
              <a:gd name="T116" fmla="*/ 829 w 3729"/>
              <a:gd name="T117" fmla="*/ 111 h 4122"/>
              <a:gd name="T118" fmla="*/ 1023 w 3729"/>
              <a:gd name="T119" fmla="*/ 51 h 4122"/>
              <a:gd name="T120" fmla="*/ 1380 w 3729"/>
              <a:gd name="T121" fmla="*/ 2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9" h="4122">
                <a:moveTo>
                  <a:pt x="2732" y="555"/>
                </a:moveTo>
                <a:lnTo>
                  <a:pt x="2736" y="558"/>
                </a:lnTo>
                <a:lnTo>
                  <a:pt x="2738" y="560"/>
                </a:lnTo>
                <a:lnTo>
                  <a:pt x="2740" y="562"/>
                </a:lnTo>
                <a:lnTo>
                  <a:pt x="2740" y="562"/>
                </a:lnTo>
                <a:lnTo>
                  <a:pt x="2740" y="562"/>
                </a:lnTo>
                <a:lnTo>
                  <a:pt x="2740" y="560"/>
                </a:lnTo>
                <a:lnTo>
                  <a:pt x="2740" y="558"/>
                </a:lnTo>
                <a:lnTo>
                  <a:pt x="2736" y="556"/>
                </a:lnTo>
                <a:lnTo>
                  <a:pt x="2734" y="555"/>
                </a:lnTo>
                <a:lnTo>
                  <a:pt x="2732" y="555"/>
                </a:lnTo>
                <a:close/>
                <a:moveTo>
                  <a:pt x="2703" y="531"/>
                </a:moveTo>
                <a:lnTo>
                  <a:pt x="2723" y="555"/>
                </a:lnTo>
                <a:lnTo>
                  <a:pt x="2729" y="555"/>
                </a:lnTo>
                <a:lnTo>
                  <a:pt x="2723" y="547"/>
                </a:lnTo>
                <a:lnTo>
                  <a:pt x="2718" y="540"/>
                </a:lnTo>
                <a:lnTo>
                  <a:pt x="2711" y="535"/>
                </a:lnTo>
                <a:lnTo>
                  <a:pt x="2703" y="531"/>
                </a:lnTo>
                <a:close/>
                <a:moveTo>
                  <a:pt x="2672" y="478"/>
                </a:moveTo>
                <a:lnTo>
                  <a:pt x="2672" y="495"/>
                </a:lnTo>
                <a:lnTo>
                  <a:pt x="2680" y="495"/>
                </a:lnTo>
                <a:lnTo>
                  <a:pt x="2681" y="502"/>
                </a:lnTo>
                <a:lnTo>
                  <a:pt x="2685" y="507"/>
                </a:lnTo>
                <a:lnTo>
                  <a:pt x="2689" y="513"/>
                </a:lnTo>
                <a:lnTo>
                  <a:pt x="2692" y="518"/>
                </a:lnTo>
                <a:lnTo>
                  <a:pt x="2696" y="518"/>
                </a:lnTo>
                <a:lnTo>
                  <a:pt x="2696" y="502"/>
                </a:lnTo>
                <a:lnTo>
                  <a:pt x="2692" y="500"/>
                </a:lnTo>
                <a:lnTo>
                  <a:pt x="2689" y="498"/>
                </a:lnTo>
                <a:lnTo>
                  <a:pt x="2687" y="495"/>
                </a:lnTo>
                <a:lnTo>
                  <a:pt x="2685" y="491"/>
                </a:lnTo>
                <a:lnTo>
                  <a:pt x="2683" y="486"/>
                </a:lnTo>
                <a:lnTo>
                  <a:pt x="2676" y="486"/>
                </a:lnTo>
                <a:lnTo>
                  <a:pt x="2676" y="478"/>
                </a:lnTo>
                <a:lnTo>
                  <a:pt x="2672" y="478"/>
                </a:lnTo>
                <a:close/>
                <a:moveTo>
                  <a:pt x="2656" y="455"/>
                </a:moveTo>
                <a:lnTo>
                  <a:pt x="2660" y="458"/>
                </a:lnTo>
                <a:lnTo>
                  <a:pt x="2661" y="462"/>
                </a:lnTo>
                <a:lnTo>
                  <a:pt x="2663" y="464"/>
                </a:lnTo>
                <a:lnTo>
                  <a:pt x="2667" y="469"/>
                </a:lnTo>
                <a:lnTo>
                  <a:pt x="2669" y="475"/>
                </a:lnTo>
                <a:lnTo>
                  <a:pt x="2672" y="475"/>
                </a:lnTo>
                <a:lnTo>
                  <a:pt x="2671" y="467"/>
                </a:lnTo>
                <a:lnTo>
                  <a:pt x="2669" y="462"/>
                </a:lnTo>
                <a:lnTo>
                  <a:pt x="2667" y="458"/>
                </a:lnTo>
                <a:lnTo>
                  <a:pt x="2661" y="456"/>
                </a:lnTo>
                <a:lnTo>
                  <a:pt x="2656" y="455"/>
                </a:lnTo>
                <a:close/>
                <a:moveTo>
                  <a:pt x="1469" y="0"/>
                </a:moveTo>
                <a:lnTo>
                  <a:pt x="1480" y="2"/>
                </a:lnTo>
                <a:lnTo>
                  <a:pt x="1480" y="6"/>
                </a:lnTo>
                <a:lnTo>
                  <a:pt x="1485" y="7"/>
                </a:lnTo>
                <a:lnTo>
                  <a:pt x="1489" y="9"/>
                </a:lnTo>
                <a:lnTo>
                  <a:pt x="1494" y="9"/>
                </a:lnTo>
                <a:lnTo>
                  <a:pt x="1500" y="9"/>
                </a:lnTo>
                <a:lnTo>
                  <a:pt x="1500" y="29"/>
                </a:lnTo>
                <a:lnTo>
                  <a:pt x="1511" y="27"/>
                </a:lnTo>
                <a:lnTo>
                  <a:pt x="1518" y="24"/>
                </a:lnTo>
                <a:lnTo>
                  <a:pt x="1527" y="20"/>
                </a:lnTo>
                <a:lnTo>
                  <a:pt x="1540" y="18"/>
                </a:lnTo>
                <a:lnTo>
                  <a:pt x="1543" y="27"/>
                </a:lnTo>
                <a:lnTo>
                  <a:pt x="1545" y="42"/>
                </a:lnTo>
                <a:lnTo>
                  <a:pt x="1543" y="55"/>
                </a:lnTo>
                <a:lnTo>
                  <a:pt x="1540" y="55"/>
                </a:lnTo>
                <a:lnTo>
                  <a:pt x="1538" y="58"/>
                </a:lnTo>
                <a:lnTo>
                  <a:pt x="1536" y="60"/>
                </a:lnTo>
                <a:lnTo>
                  <a:pt x="1534" y="62"/>
                </a:lnTo>
                <a:lnTo>
                  <a:pt x="1534" y="66"/>
                </a:lnTo>
                <a:lnTo>
                  <a:pt x="1532" y="69"/>
                </a:lnTo>
                <a:lnTo>
                  <a:pt x="1523" y="69"/>
                </a:lnTo>
                <a:lnTo>
                  <a:pt x="1523" y="75"/>
                </a:lnTo>
                <a:lnTo>
                  <a:pt x="1521" y="76"/>
                </a:lnTo>
                <a:lnTo>
                  <a:pt x="1521" y="80"/>
                </a:lnTo>
                <a:lnTo>
                  <a:pt x="1520" y="86"/>
                </a:lnTo>
                <a:lnTo>
                  <a:pt x="1534" y="96"/>
                </a:lnTo>
                <a:lnTo>
                  <a:pt x="1541" y="111"/>
                </a:lnTo>
                <a:lnTo>
                  <a:pt x="1545" y="129"/>
                </a:lnTo>
                <a:lnTo>
                  <a:pt x="1543" y="155"/>
                </a:lnTo>
                <a:lnTo>
                  <a:pt x="1516" y="178"/>
                </a:lnTo>
                <a:lnTo>
                  <a:pt x="1512" y="186"/>
                </a:lnTo>
                <a:lnTo>
                  <a:pt x="1503" y="186"/>
                </a:lnTo>
                <a:lnTo>
                  <a:pt x="1503" y="191"/>
                </a:lnTo>
                <a:lnTo>
                  <a:pt x="1492" y="195"/>
                </a:lnTo>
                <a:lnTo>
                  <a:pt x="1496" y="202"/>
                </a:lnTo>
                <a:lnTo>
                  <a:pt x="1509" y="206"/>
                </a:lnTo>
                <a:lnTo>
                  <a:pt x="1514" y="200"/>
                </a:lnTo>
                <a:lnTo>
                  <a:pt x="1523" y="198"/>
                </a:lnTo>
                <a:lnTo>
                  <a:pt x="1532" y="200"/>
                </a:lnTo>
                <a:lnTo>
                  <a:pt x="1543" y="202"/>
                </a:lnTo>
                <a:lnTo>
                  <a:pt x="1549" y="229"/>
                </a:lnTo>
                <a:lnTo>
                  <a:pt x="1560" y="235"/>
                </a:lnTo>
                <a:lnTo>
                  <a:pt x="1560" y="238"/>
                </a:lnTo>
                <a:lnTo>
                  <a:pt x="1572" y="238"/>
                </a:lnTo>
                <a:lnTo>
                  <a:pt x="1572" y="242"/>
                </a:lnTo>
                <a:lnTo>
                  <a:pt x="1589" y="242"/>
                </a:lnTo>
                <a:lnTo>
                  <a:pt x="1592" y="251"/>
                </a:lnTo>
                <a:lnTo>
                  <a:pt x="1600" y="251"/>
                </a:lnTo>
                <a:lnTo>
                  <a:pt x="1600" y="255"/>
                </a:lnTo>
                <a:lnTo>
                  <a:pt x="1609" y="255"/>
                </a:lnTo>
                <a:lnTo>
                  <a:pt x="1609" y="258"/>
                </a:lnTo>
                <a:lnTo>
                  <a:pt x="1660" y="255"/>
                </a:lnTo>
                <a:lnTo>
                  <a:pt x="1660" y="258"/>
                </a:lnTo>
                <a:lnTo>
                  <a:pt x="1680" y="258"/>
                </a:lnTo>
                <a:lnTo>
                  <a:pt x="1680" y="262"/>
                </a:lnTo>
                <a:lnTo>
                  <a:pt x="1700" y="262"/>
                </a:lnTo>
                <a:lnTo>
                  <a:pt x="1700" y="266"/>
                </a:lnTo>
                <a:lnTo>
                  <a:pt x="1709" y="266"/>
                </a:lnTo>
                <a:lnTo>
                  <a:pt x="1712" y="275"/>
                </a:lnTo>
                <a:lnTo>
                  <a:pt x="1720" y="275"/>
                </a:lnTo>
                <a:lnTo>
                  <a:pt x="1720" y="278"/>
                </a:lnTo>
                <a:lnTo>
                  <a:pt x="1752" y="278"/>
                </a:lnTo>
                <a:lnTo>
                  <a:pt x="1756" y="286"/>
                </a:lnTo>
                <a:lnTo>
                  <a:pt x="1763" y="286"/>
                </a:lnTo>
                <a:lnTo>
                  <a:pt x="1769" y="322"/>
                </a:lnTo>
                <a:lnTo>
                  <a:pt x="1778" y="329"/>
                </a:lnTo>
                <a:lnTo>
                  <a:pt x="1783" y="335"/>
                </a:lnTo>
                <a:lnTo>
                  <a:pt x="1789" y="340"/>
                </a:lnTo>
                <a:lnTo>
                  <a:pt x="1796" y="344"/>
                </a:lnTo>
                <a:lnTo>
                  <a:pt x="1807" y="346"/>
                </a:lnTo>
                <a:lnTo>
                  <a:pt x="1823" y="346"/>
                </a:lnTo>
                <a:lnTo>
                  <a:pt x="1836" y="351"/>
                </a:lnTo>
                <a:lnTo>
                  <a:pt x="1849" y="351"/>
                </a:lnTo>
                <a:lnTo>
                  <a:pt x="1863" y="355"/>
                </a:lnTo>
                <a:lnTo>
                  <a:pt x="1863" y="358"/>
                </a:lnTo>
                <a:lnTo>
                  <a:pt x="1880" y="358"/>
                </a:lnTo>
                <a:lnTo>
                  <a:pt x="1883" y="366"/>
                </a:lnTo>
                <a:lnTo>
                  <a:pt x="1896" y="366"/>
                </a:lnTo>
                <a:lnTo>
                  <a:pt x="1896" y="369"/>
                </a:lnTo>
                <a:lnTo>
                  <a:pt x="1903" y="369"/>
                </a:lnTo>
                <a:lnTo>
                  <a:pt x="1903" y="375"/>
                </a:lnTo>
                <a:lnTo>
                  <a:pt x="1916" y="375"/>
                </a:lnTo>
                <a:lnTo>
                  <a:pt x="1920" y="382"/>
                </a:lnTo>
                <a:lnTo>
                  <a:pt x="1929" y="382"/>
                </a:lnTo>
                <a:lnTo>
                  <a:pt x="1932" y="391"/>
                </a:lnTo>
                <a:lnTo>
                  <a:pt x="1934" y="391"/>
                </a:lnTo>
                <a:lnTo>
                  <a:pt x="1938" y="393"/>
                </a:lnTo>
                <a:lnTo>
                  <a:pt x="1941" y="396"/>
                </a:lnTo>
                <a:lnTo>
                  <a:pt x="1945" y="398"/>
                </a:lnTo>
                <a:lnTo>
                  <a:pt x="1951" y="400"/>
                </a:lnTo>
                <a:lnTo>
                  <a:pt x="1954" y="402"/>
                </a:lnTo>
                <a:lnTo>
                  <a:pt x="1956" y="402"/>
                </a:lnTo>
                <a:lnTo>
                  <a:pt x="1956" y="398"/>
                </a:lnTo>
                <a:lnTo>
                  <a:pt x="1969" y="398"/>
                </a:lnTo>
                <a:lnTo>
                  <a:pt x="1972" y="393"/>
                </a:lnTo>
                <a:lnTo>
                  <a:pt x="1976" y="389"/>
                </a:lnTo>
                <a:lnTo>
                  <a:pt x="1980" y="386"/>
                </a:lnTo>
                <a:lnTo>
                  <a:pt x="1983" y="382"/>
                </a:lnTo>
                <a:lnTo>
                  <a:pt x="1985" y="376"/>
                </a:lnTo>
                <a:lnTo>
                  <a:pt x="1989" y="369"/>
                </a:lnTo>
                <a:lnTo>
                  <a:pt x="1989" y="369"/>
                </a:lnTo>
                <a:lnTo>
                  <a:pt x="1991" y="367"/>
                </a:lnTo>
                <a:lnTo>
                  <a:pt x="1992" y="367"/>
                </a:lnTo>
                <a:lnTo>
                  <a:pt x="1992" y="366"/>
                </a:lnTo>
                <a:lnTo>
                  <a:pt x="1992" y="362"/>
                </a:lnTo>
                <a:lnTo>
                  <a:pt x="1992" y="358"/>
                </a:lnTo>
                <a:lnTo>
                  <a:pt x="1989" y="358"/>
                </a:lnTo>
                <a:lnTo>
                  <a:pt x="1989" y="349"/>
                </a:lnTo>
                <a:lnTo>
                  <a:pt x="1983" y="349"/>
                </a:lnTo>
                <a:lnTo>
                  <a:pt x="1981" y="331"/>
                </a:lnTo>
                <a:lnTo>
                  <a:pt x="1985" y="311"/>
                </a:lnTo>
                <a:lnTo>
                  <a:pt x="1989" y="295"/>
                </a:lnTo>
                <a:lnTo>
                  <a:pt x="2009" y="278"/>
                </a:lnTo>
                <a:lnTo>
                  <a:pt x="2009" y="275"/>
                </a:lnTo>
                <a:lnTo>
                  <a:pt x="2023" y="271"/>
                </a:lnTo>
                <a:lnTo>
                  <a:pt x="2029" y="262"/>
                </a:lnTo>
                <a:lnTo>
                  <a:pt x="2056" y="262"/>
                </a:lnTo>
                <a:lnTo>
                  <a:pt x="2063" y="251"/>
                </a:lnTo>
                <a:lnTo>
                  <a:pt x="2112" y="251"/>
                </a:lnTo>
                <a:lnTo>
                  <a:pt x="2112" y="255"/>
                </a:lnTo>
                <a:lnTo>
                  <a:pt x="2123" y="255"/>
                </a:lnTo>
                <a:lnTo>
                  <a:pt x="2123" y="258"/>
                </a:lnTo>
                <a:lnTo>
                  <a:pt x="2132" y="258"/>
                </a:lnTo>
                <a:lnTo>
                  <a:pt x="2132" y="262"/>
                </a:lnTo>
                <a:lnTo>
                  <a:pt x="2160" y="262"/>
                </a:lnTo>
                <a:lnTo>
                  <a:pt x="2160" y="266"/>
                </a:lnTo>
                <a:lnTo>
                  <a:pt x="2163" y="271"/>
                </a:lnTo>
                <a:lnTo>
                  <a:pt x="2163" y="273"/>
                </a:lnTo>
                <a:lnTo>
                  <a:pt x="2165" y="276"/>
                </a:lnTo>
                <a:lnTo>
                  <a:pt x="2163" y="280"/>
                </a:lnTo>
                <a:lnTo>
                  <a:pt x="2163" y="282"/>
                </a:lnTo>
                <a:lnTo>
                  <a:pt x="2165" y="284"/>
                </a:lnTo>
                <a:lnTo>
                  <a:pt x="2167" y="286"/>
                </a:lnTo>
                <a:lnTo>
                  <a:pt x="2171" y="287"/>
                </a:lnTo>
                <a:lnTo>
                  <a:pt x="2176" y="289"/>
                </a:lnTo>
                <a:lnTo>
                  <a:pt x="2176" y="295"/>
                </a:lnTo>
                <a:lnTo>
                  <a:pt x="2203" y="295"/>
                </a:lnTo>
                <a:lnTo>
                  <a:pt x="2203" y="298"/>
                </a:lnTo>
                <a:lnTo>
                  <a:pt x="2220" y="302"/>
                </a:lnTo>
                <a:lnTo>
                  <a:pt x="2220" y="306"/>
                </a:lnTo>
                <a:lnTo>
                  <a:pt x="2223" y="306"/>
                </a:lnTo>
                <a:lnTo>
                  <a:pt x="2225" y="306"/>
                </a:lnTo>
                <a:lnTo>
                  <a:pt x="2227" y="304"/>
                </a:lnTo>
                <a:lnTo>
                  <a:pt x="2227" y="302"/>
                </a:lnTo>
                <a:lnTo>
                  <a:pt x="2229" y="302"/>
                </a:lnTo>
                <a:lnTo>
                  <a:pt x="2243" y="302"/>
                </a:lnTo>
                <a:lnTo>
                  <a:pt x="2256" y="306"/>
                </a:lnTo>
                <a:lnTo>
                  <a:pt x="2269" y="309"/>
                </a:lnTo>
                <a:lnTo>
                  <a:pt x="2272" y="342"/>
                </a:lnTo>
                <a:lnTo>
                  <a:pt x="2296" y="346"/>
                </a:lnTo>
                <a:lnTo>
                  <a:pt x="2305" y="344"/>
                </a:lnTo>
                <a:lnTo>
                  <a:pt x="2318" y="342"/>
                </a:lnTo>
                <a:lnTo>
                  <a:pt x="2332" y="342"/>
                </a:lnTo>
                <a:lnTo>
                  <a:pt x="2332" y="346"/>
                </a:lnTo>
                <a:lnTo>
                  <a:pt x="2369" y="349"/>
                </a:lnTo>
                <a:lnTo>
                  <a:pt x="2369" y="355"/>
                </a:lnTo>
                <a:lnTo>
                  <a:pt x="2389" y="355"/>
                </a:lnTo>
                <a:lnTo>
                  <a:pt x="2392" y="362"/>
                </a:lnTo>
                <a:lnTo>
                  <a:pt x="2416" y="362"/>
                </a:lnTo>
                <a:lnTo>
                  <a:pt x="2416" y="366"/>
                </a:lnTo>
                <a:lnTo>
                  <a:pt x="2429" y="369"/>
                </a:lnTo>
                <a:lnTo>
                  <a:pt x="2449" y="369"/>
                </a:lnTo>
                <a:lnTo>
                  <a:pt x="2456" y="375"/>
                </a:lnTo>
                <a:lnTo>
                  <a:pt x="2467" y="380"/>
                </a:lnTo>
                <a:lnTo>
                  <a:pt x="2480" y="384"/>
                </a:lnTo>
                <a:lnTo>
                  <a:pt x="2492" y="382"/>
                </a:lnTo>
                <a:lnTo>
                  <a:pt x="2503" y="366"/>
                </a:lnTo>
                <a:lnTo>
                  <a:pt x="2536" y="358"/>
                </a:lnTo>
                <a:lnTo>
                  <a:pt x="2536" y="349"/>
                </a:lnTo>
                <a:lnTo>
                  <a:pt x="2563" y="346"/>
                </a:lnTo>
                <a:lnTo>
                  <a:pt x="2569" y="338"/>
                </a:lnTo>
                <a:lnTo>
                  <a:pt x="2572" y="336"/>
                </a:lnTo>
                <a:lnTo>
                  <a:pt x="2578" y="338"/>
                </a:lnTo>
                <a:lnTo>
                  <a:pt x="2583" y="338"/>
                </a:lnTo>
                <a:lnTo>
                  <a:pt x="2589" y="340"/>
                </a:lnTo>
                <a:lnTo>
                  <a:pt x="2592" y="340"/>
                </a:lnTo>
                <a:lnTo>
                  <a:pt x="2596" y="342"/>
                </a:lnTo>
                <a:lnTo>
                  <a:pt x="2600" y="349"/>
                </a:lnTo>
                <a:lnTo>
                  <a:pt x="2603" y="351"/>
                </a:lnTo>
                <a:lnTo>
                  <a:pt x="2607" y="349"/>
                </a:lnTo>
                <a:lnTo>
                  <a:pt x="2611" y="349"/>
                </a:lnTo>
                <a:lnTo>
                  <a:pt x="2612" y="347"/>
                </a:lnTo>
                <a:lnTo>
                  <a:pt x="2612" y="346"/>
                </a:lnTo>
                <a:lnTo>
                  <a:pt x="2616" y="346"/>
                </a:lnTo>
                <a:lnTo>
                  <a:pt x="2620" y="346"/>
                </a:lnTo>
                <a:lnTo>
                  <a:pt x="2623" y="347"/>
                </a:lnTo>
                <a:lnTo>
                  <a:pt x="2625" y="349"/>
                </a:lnTo>
                <a:lnTo>
                  <a:pt x="2629" y="349"/>
                </a:lnTo>
                <a:lnTo>
                  <a:pt x="2629" y="362"/>
                </a:lnTo>
                <a:lnTo>
                  <a:pt x="2641" y="364"/>
                </a:lnTo>
                <a:lnTo>
                  <a:pt x="2660" y="367"/>
                </a:lnTo>
                <a:lnTo>
                  <a:pt x="2681" y="369"/>
                </a:lnTo>
                <a:lnTo>
                  <a:pt x="2701" y="369"/>
                </a:lnTo>
                <a:lnTo>
                  <a:pt x="2716" y="366"/>
                </a:lnTo>
                <a:lnTo>
                  <a:pt x="2716" y="362"/>
                </a:lnTo>
                <a:lnTo>
                  <a:pt x="2743" y="358"/>
                </a:lnTo>
                <a:lnTo>
                  <a:pt x="2756" y="395"/>
                </a:lnTo>
                <a:lnTo>
                  <a:pt x="2769" y="402"/>
                </a:lnTo>
                <a:lnTo>
                  <a:pt x="2769" y="426"/>
                </a:lnTo>
                <a:lnTo>
                  <a:pt x="2776" y="429"/>
                </a:lnTo>
                <a:lnTo>
                  <a:pt x="2776" y="438"/>
                </a:lnTo>
                <a:lnTo>
                  <a:pt x="2780" y="438"/>
                </a:lnTo>
                <a:lnTo>
                  <a:pt x="2780" y="446"/>
                </a:lnTo>
                <a:lnTo>
                  <a:pt x="2783" y="446"/>
                </a:lnTo>
                <a:lnTo>
                  <a:pt x="2780" y="509"/>
                </a:lnTo>
                <a:lnTo>
                  <a:pt x="2776" y="509"/>
                </a:lnTo>
                <a:lnTo>
                  <a:pt x="2776" y="518"/>
                </a:lnTo>
                <a:lnTo>
                  <a:pt x="2772" y="518"/>
                </a:lnTo>
                <a:lnTo>
                  <a:pt x="2772" y="531"/>
                </a:lnTo>
                <a:lnTo>
                  <a:pt x="2769" y="531"/>
                </a:lnTo>
                <a:lnTo>
                  <a:pt x="2769" y="535"/>
                </a:lnTo>
                <a:lnTo>
                  <a:pt x="2772" y="535"/>
                </a:lnTo>
                <a:lnTo>
                  <a:pt x="2772" y="558"/>
                </a:lnTo>
                <a:lnTo>
                  <a:pt x="2763" y="564"/>
                </a:lnTo>
                <a:lnTo>
                  <a:pt x="2758" y="567"/>
                </a:lnTo>
                <a:lnTo>
                  <a:pt x="2752" y="569"/>
                </a:lnTo>
                <a:lnTo>
                  <a:pt x="2740" y="566"/>
                </a:lnTo>
                <a:lnTo>
                  <a:pt x="2740" y="578"/>
                </a:lnTo>
                <a:lnTo>
                  <a:pt x="2736" y="578"/>
                </a:lnTo>
                <a:lnTo>
                  <a:pt x="2736" y="582"/>
                </a:lnTo>
                <a:lnTo>
                  <a:pt x="2740" y="582"/>
                </a:lnTo>
                <a:lnTo>
                  <a:pt x="2743" y="602"/>
                </a:lnTo>
                <a:lnTo>
                  <a:pt x="2749" y="602"/>
                </a:lnTo>
                <a:lnTo>
                  <a:pt x="2749" y="615"/>
                </a:lnTo>
                <a:lnTo>
                  <a:pt x="2752" y="615"/>
                </a:lnTo>
                <a:lnTo>
                  <a:pt x="2756" y="635"/>
                </a:lnTo>
                <a:lnTo>
                  <a:pt x="2763" y="638"/>
                </a:lnTo>
                <a:lnTo>
                  <a:pt x="2772" y="662"/>
                </a:lnTo>
                <a:lnTo>
                  <a:pt x="2780" y="666"/>
                </a:lnTo>
                <a:lnTo>
                  <a:pt x="2780" y="678"/>
                </a:lnTo>
                <a:lnTo>
                  <a:pt x="2783" y="678"/>
                </a:lnTo>
                <a:lnTo>
                  <a:pt x="2783" y="686"/>
                </a:lnTo>
                <a:lnTo>
                  <a:pt x="2792" y="691"/>
                </a:lnTo>
                <a:lnTo>
                  <a:pt x="2796" y="706"/>
                </a:lnTo>
                <a:lnTo>
                  <a:pt x="2809" y="715"/>
                </a:lnTo>
                <a:lnTo>
                  <a:pt x="2816" y="738"/>
                </a:lnTo>
                <a:lnTo>
                  <a:pt x="2820" y="738"/>
                </a:lnTo>
                <a:lnTo>
                  <a:pt x="2820" y="746"/>
                </a:lnTo>
                <a:lnTo>
                  <a:pt x="2829" y="751"/>
                </a:lnTo>
                <a:lnTo>
                  <a:pt x="2849" y="775"/>
                </a:lnTo>
                <a:lnTo>
                  <a:pt x="2845" y="782"/>
                </a:lnTo>
                <a:lnTo>
                  <a:pt x="2841" y="789"/>
                </a:lnTo>
                <a:lnTo>
                  <a:pt x="2840" y="796"/>
                </a:lnTo>
                <a:lnTo>
                  <a:pt x="2840" y="806"/>
                </a:lnTo>
                <a:lnTo>
                  <a:pt x="2843" y="806"/>
                </a:lnTo>
                <a:lnTo>
                  <a:pt x="2843" y="818"/>
                </a:lnTo>
                <a:lnTo>
                  <a:pt x="2849" y="818"/>
                </a:lnTo>
                <a:lnTo>
                  <a:pt x="2852" y="822"/>
                </a:lnTo>
                <a:lnTo>
                  <a:pt x="2856" y="824"/>
                </a:lnTo>
                <a:lnTo>
                  <a:pt x="2860" y="827"/>
                </a:lnTo>
                <a:lnTo>
                  <a:pt x="2863" y="831"/>
                </a:lnTo>
                <a:lnTo>
                  <a:pt x="2869" y="838"/>
                </a:lnTo>
                <a:lnTo>
                  <a:pt x="2876" y="838"/>
                </a:lnTo>
                <a:lnTo>
                  <a:pt x="2876" y="842"/>
                </a:lnTo>
                <a:lnTo>
                  <a:pt x="2889" y="842"/>
                </a:lnTo>
                <a:lnTo>
                  <a:pt x="2889" y="844"/>
                </a:lnTo>
                <a:lnTo>
                  <a:pt x="2891" y="847"/>
                </a:lnTo>
                <a:lnTo>
                  <a:pt x="2894" y="851"/>
                </a:lnTo>
                <a:lnTo>
                  <a:pt x="2896" y="856"/>
                </a:lnTo>
                <a:lnTo>
                  <a:pt x="2900" y="860"/>
                </a:lnTo>
                <a:lnTo>
                  <a:pt x="2901" y="864"/>
                </a:lnTo>
                <a:lnTo>
                  <a:pt x="2903" y="866"/>
                </a:lnTo>
                <a:lnTo>
                  <a:pt x="2912" y="866"/>
                </a:lnTo>
                <a:lnTo>
                  <a:pt x="2916" y="875"/>
                </a:lnTo>
                <a:lnTo>
                  <a:pt x="2920" y="875"/>
                </a:lnTo>
                <a:lnTo>
                  <a:pt x="2920" y="895"/>
                </a:lnTo>
                <a:lnTo>
                  <a:pt x="2923" y="895"/>
                </a:lnTo>
                <a:lnTo>
                  <a:pt x="2932" y="918"/>
                </a:lnTo>
                <a:lnTo>
                  <a:pt x="2936" y="918"/>
                </a:lnTo>
                <a:lnTo>
                  <a:pt x="2936" y="951"/>
                </a:lnTo>
                <a:lnTo>
                  <a:pt x="2940" y="951"/>
                </a:lnTo>
                <a:lnTo>
                  <a:pt x="2940" y="958"/>
                </a:lnTo>
                <a:lnTo>
                  <a:pt x="2943" y="958"/>
                </a:lnTo>
                <a:lnTo>
                  <a:pt x="2949" y="1031"/>
                </a:lnTo>
                <a:lnTo>
                  <a:pt x="2956" y="1035"/>
                </a:lnTo>
                <a:lnTo>
                  <a:pt x="2960" y="1062"/>
                </a:lnTo>
                <a:lnTo>
                  <a:pt x="2976" y="1062"/>
                </a:lnTo>
                <a:lnTo>
                  <a:pt x="2987" y="1076"/>
                </a:lnTo>
                <a:lnTo>
                  <a:pt x="3003" y="1091"/>
                </a:lnTo>
                <a:lnTo>
                  <a:pt x="3020" y="1098"/>
                </a:lnTo>
                <a:lnTo>
                  <a:pt x="3020" y="1106"/>
                </a:lnTo>
                <a:lnTo>
                  <a:pt x="3029" y="1106"/>
                </a:lnTo>
                <a:lnTo>
                  <a:pt x="3032" y="1118"/>
                </a:lnTo>
                <a:lnTo>
                  <a:pt x="3040" y="1122"/>
                </a:lnTo>
                <a:lnTo>
                  <a:pt x="3056" y="1171"/>
                </a:lnTo>
                <a:lnTo>
                  <a:pt x="3060" y="1171"/>
                </a:lnTo>
                <a:lnTo>
                  <a:pt x="3060" y="1195"/>
                </a:lnTo>
                <a:lnTo>
                  <a:pt x="3063" y="1195"/>
                </a:lnTo>
                <a:lnTo>
                  <a:pt x="3063" y="1202"/>
                </a:lnTo>
                <a:lnTo>
                  <a:pt x="3069" y="1202"/>
                </a:lnTo>
                <a:lnTo>
                  <a:pt x="3069" y="1222"/>
                </a:lnTo>
                <a:lnTo>
                  <a:pt x="3072" y="1222"/>
                </a:lnTo>
                <a:lnTo>
                  <a:pt x="3074" y="1224"/>
                </a:lnTo>
                <a:lnTo>
                  <a:pt x="3074" y="1224"/>
                </a:lnTo>
                <a:lnTo>
                  <a:pt x="3074" y="1226"/>
                </a:lnTo>
                <a:lnTo>
                  <a:pt x="3076" y="1226"/>
                </a:lnTo>
                <a:lnTo>
                  <a:pt x="3078" y="1226"/>
                </a:lnTo>
                <a:lnTo>
                  <a:pt x="3080" y="1226"/>
                </a:lnTo>
                <a:lnTo>
                  <a:pt x="3089" y="1251"/>
                </a:lnTo>
                <a:lnTo>
                  <a:pt x="3112" y="1251"/>
                </a:lnTo>
                <a:lnTo>
                  <a:pt x="3116" y="1275"/>
                </a:lnTo>
                <a:lnTo>
                  <a:pt x="3120" y="1275"/>
                </a:lnTo>
                <a:lnTo>
                  <a:pt x="3120" y="1278"/>
                </a:lnTo>
                <a:lnTo>
                  <a:pt x="3143" y="1278"/>
                </a:lnTo>
                <a:lnTo>
                  <a:pt x="3156" y="1295"/>
                </a:lnTo>
                <a:lnTo>
                  <a:pt x="3172" y="1295"/>
                </a:lnTo>
                <a:lnTo>
                  <a:pt x="3172" y="1298"/>
                </a:lnTo>
                <a:lnTo>
                  <a:pt x="3183" y="1306"/>
                </a:lnTo>
                <a:lnTo>
                  <a:pt x="3183" y="1315"/>
                </a:lnTo>
                <a:lnTo>
                  <a:pt x="3203" y="1329"/>
                </a:lnTo>
                <a:lnTo>
                  <a:pt x="3209" y="1338"/>
                </a:lnTo>
                <a:lnTo>
                  <a:pt x="3216" y="1338"/>
                </a:lnTo>
                <a:lnTo>
                  <a:pt x="3220" y="1346"/>
                </a:lnTo>
                <a:lnTo>
                  <a:pt x="3243" y="1366"/>
                </a:lnTo>
                <a:lnTo>
                  <a:pt x="3243" y="1378"/>
                </a:lnTo>
                <a:lnTo>
                  <a:pt x="3256" y="1382"/>
                </a:lnTo>
                <a:lnTo>
                  <a:pt x="3269" y="1398"/>
                </a:lnTo>
                <a:lnTo>
                  <a:pt x="3276" y="1398"/>
                </a:lnTo>
                <a:lnTo>
                  <a:pt x="3276" y="1406"/>
                </a:lnTo>
                <a:lnTo>
                  <a:pt x="3289" y="1406"/>
                </a:lnTo>
                <a:lnTo>
                  <a:pt x="3289" y="1409"/>
                </a:lnTo>
                <a:lnTo>
                  <a:pt x="3292" y="1415"/>
                </a:lnTo>
                <a:lnTo>
                  <a:pt x="3296" y="1420"/>
                </a:lnTo>
                <a:lnTo>
                  <a:pt x="3300" y="1426"/>
                </a:lnTo>
                <a:lnTo>
                  <a:pt x="3303" y="1431"/>
                </a:lnTo>
                <a:lnTo>
                  <a:pt x="3303" y="1455"/>
                </a:lnTo>
                <a:lnTo>
                  <a:pt x="3296" y="1458"/>
                </a:lnTo>
                <a:lnTo>
                  <a:pt x="3296" y="1466"/>
                </a:lnTo>
                <a:lnTo>
                  <a:pt x="3292" y="1466"/>
                </a:lnTo>
                <a:lnTo>
                  <a:pt x="3292" y="1469"/>
                </a:lnTo>
                <a:lnTo>
                  <a:pt x="3294" y="1471"/>
                </a:lnTo>
                <a:lnTo>
                  <a:pt x="3294" y="1473"/>
                </a:lnTo>
                <a:lnTo>
                  <a:pt x="3296" y="1476"/>
                </a:lnTo>
                <a:lnTo>
                  <a:pt x="3296" y="1482"/>
                </a:lnTo>
                <a:lnTo>
                  <a:pt x="3301" y="1484"/>
                </a:lnTo>
                <a:lnTo>
                  <a:pt x="3307" y="1486"/>
                </a:lnTo>
                <a:lnTo>
                  <a:pt x="3309" y="1489"/>
                </a:lnTo>
                <a:lnTo>
                  <a:pt x="3311" y="1491"/>
                </a:lnTo>
                <a:lnTo>
                  <a:pt x="3311" y="1495"/>
                </a:lnTo>
                <a:lnTo>
                  <a:pt x="3312" y="1498"/>
                </a:lnTo>
                <a:lnTo>
                  <a:pt x="3312" y="1502"/>
                </a:lnTo>
                <a:lnTo>
                  <a:pt x="3316" y="1506"/>
                </a:lnTo>
                <a:lnTo>
                  <a:pt x="3320" y="1506"/>
                </a:lnTo>
                <a:lnTo>
                  <a:pt x="3323" y="1515"/>
                </a:lnTo>
                <a:lnTo>
                  <a:pt x="3332" y="1515"/>
                </a:lnTo>
                <a:lnTo>
                  <a:pt x="3336" y="1522"/>
                </a:lnTo>
                <a:lnTo>
                  <a:pt x="3347" y="1529"/>
                </a:lnTo>
                <a:lnTo>
                  <a:pt x="3361" y="1533"/>
                </a:lnTo>
                <a:lnTo>
                  <a:pt x="3380" y="1535"/>
                </a:lnTo>
                <a:lnTo>
                  <a:pt x="3383" y="1531"/>
                </a:lnTo>
                <a:lnTo>
                  <a:pt x="3385" y="1529"/>
                </a:lnTo>
                <a:lnTo>
                  <a:pt x="3389" y="1527"/>
                </a:lnTo>
                <a:lnTo>
                  <a:pt x="3392" y="1526"/>
                </a:lnTo>
                <a:lnTo>
                  <a:pt x="3392" y="1522"/>
                </a:lnTo>
                <a:lnTo>
                  <a:pt x="3400" y="1522"/>
                </a:lnTo>
                <a:lnTo>
                  <a:pt x="3409" y="1511"/>
                </a:lnTo>
                <a:lnTo>
                  <a:pt x="3469" y="1515"/>
                </a:lnTo>
                <a:lnTo>
                  <a:pt x="3469" y="1511"/>
                </a:lnTo>
                <a:lnTo>
                  <a:pt x="3476" y="1511"/>
                </a:lnTo>
                <a:lnTo>
                  <a:pt x="3480" y="1502"/>
                </a:lnTo>
                <a:lnTo>
                  <a:pt x="3500" y="1498"/>
                </a:lnTo>
                <a:lnTo>
                  <a:pt x="3500" y="1495"/>
                </a:lnTo>
                <a:lnTo>
                  <a:pt x="3536" y="1498"/>
                </a:lnTo>
                <a:lnTo>
                  <a:pt x="3536" y="1495"/>
                </a:lnTo>
                <a:lnTo>
                  <a:pt x="3549" y="1495"/>
                </a:lnTo>
                <a:lnTo>
                  <a:pt x="3552" y="1486"/>
                </a:lnTo>
                <a:lnTo>
                  <a:pt x="3567" y="1484"/>
                </a:lnTo>
                <a:lnTo>
                  <a:pt x="3581" y="1486"/>
                </a:lnTo>
                <a:lnTo>
                  <a:pt x="3598" y="1487"/>
                </a:lnTo>
                <a:lnTo>
                  <a:pt x="3612" y="1486"/>
                </a:lnTo>
                <a:lnTo>
                  <a:pt x="3612" y="1482"/>
                </a:lnTo>
                <a:lnTo>
                  <a:pt x="3623" y="1482"/>
                </a:lnTo>
                <a:lnTo>
                  <a:pt x="3623" y="1478"/>
                </a:lnTo>
                <a:lnTo>
                  <a:pt x="3636" y="1478"/>
                </a:lnTo>
                <a:lnTo>
                  <a:pt x="3636" y="1475"/>
                </a:lnTo>
                <a:lnTo>
                  <a:pt x="3660" y="1469"/>
                </a:lnTo>
                <a:lnTo>
                  <a:pt x="3663" y="1462"/>
                </a:lnTo>
                <a:lnTo>
                  <a:pt x="3674" y="1453"/>
                </a:lnTo>
                <a:lnTo>
                  <a:pt x="3687" y="1447"/>
                </a:lnTo>
                <a:lnTo>
                  <a:pt x="3703" y="1446"/>
                </a:lnTo>
                <a:lnTo>
                  <a:pt x="3709" y="1451"/>
                </a:lnTo>
                <a:lnTo>
                  <a:pt x="3714" y="1455"/>
                </a:lnTo>
                <a:lnTo>
                  <a:pt x="3720" y="1456"/>
                </a:lnTo>
                <a:lnTo>
                  <a:pt x="3729" y="1458"/>
                </a:lnTo>
                <a:lnTo>
                  <a:pt x="3729" y="1486"/>
                </a:lnTo>
                <a:lnTo>
                  <a:pt x="3723" y="1486"/>
                </a:lnTo>
                <a:lnTo>
                  <a:pt x="3720" y="1498"/>
                </a:lnTo>
                <a:lnTo>
                  <a:pt x="3723" y="1498"/>
                </a:lnTo>
                <a:lnTo>
                  <a:pt x="3725" y="1511"/>
                </a:lnTo>
                <a:lnTo>
                  <a:pt x="3725" y="1529"/>
                </a:lnTo>
                <a:lnTo>
                  <a:pt x="3723" y="1544"/>
                </a:lnTo>
                <a:lnTo>
                  <a:pt x="3720" y="1555"/>
                </a:lnTo>
                <a:lnTo>
                  <a:pt x="3718" y="1556"/>
                </a:lnTo>
                <a:lnTo>
                  <a:pt x="3718" y="1556"/>
                </a:lnTo>
                <a:lnTo>
                  <a:pt x="3718" y="1556"/>
                </a:lnTo>
                <a:lnTo>
                  <a:pt x="3716" y="1556"/>
                </a:lnTo>
                <a:lnTo>
                  <a:pt x="3714" y="1556"/>
                </a:lnTo>
                <a:lnTo>
                  <a:pt x="3712" y="1558"/>
                </a:lnTo>
                <a:lnTo>
                  <a:pt x="3711" y="1589"/>
                </a:lnTo>
                <a:lnTo>
                  <a:pt x="3703" y="1615"/>
                </a:lnTo>
                <a:lnTo>
                  <a:pt x="3703" y="1626"/>
                </a:lnTo>
                <a:lnTo>
                  <a:pt x="3692" y="1635"/>
                </a:lnTo>
                <a:lnTo>
                  <a:pt x="3692" y="1642"/>
                </a:lnTo>
                <a:lnTo>
                  <a:pt x="3689" y="1642"/>
                </a:lnTo>
                <a:lnTo>
                  <a:pt x="3689" y="1651"/>
                </a:lnTo>
                <a:lnTo>
                  <a:pt x="3683" y="1651"/>
                </a:lnTo>
                <a:lnTo>
                  <a:pt x="3683" y="1658"/>
                </a:lnTo>
                <a:lnTo>
                  <a:pt x="3680" y="1658"/>
                </a:lnTo>
                <a:lnTo>
                  <a:pt x="3680" y="1666"/>
                </a:lnTo>
                <a:lnTo>
                  <a:pt x="3676" y="1666"/>
                </a:lnTo>
                <a:lnTo>
                  <a:pt x="3676" y="1675"/>
                </a:lnTo>
                <a:lnTo>
                  <a:pt x="3672" y="1675"/>
                </a:lnTo>
                <a:lnTo>
                  <a:pt x="3672" y="1682"/>
                </a:lnTo>
                <a:lnTo>
                  <a:pt x="3660" y="1689"/>
                </a:lnTo>
                <a:lnTo>
                  <a:pt x="3660" y="1698"/>
                </a:lnTo>
                <a:lnTo>
                  <a:pt x="3656" y="1698"/>
                </a:lnTo>
                <a:lnTo>
                  <a:pt x="3656" y="1715"/>
                </a:lnTo>
                <a:lnTo>
                  <a:pt x="3652" y="1715"/>
                </a:lnTo>
                <a:lnTo>
                  <a:pt x="3652" y="1722"/>
                </a:lnTo>
                <a:lnTo>
                  <a:pt x="3649" y="1722"/>
                </a:lnTo>
                <a:lnTo>
                  <a:pt x="3649" y="1731"/>
                </a:lnTo>
                <a:lnTo>
                  <a:pt x="3640" y="1735"/>
                </a:lnTo>
                <a:lnTo>
                  <a:pt x="3640" y="1742"/>
                </a:lnTo>
                <a:lnTo>
                  <a:pt x="3636" y="1742"/>
                </a:lnTo>
                <a:lnTo>
                  <a:pt x="3636" y="1749"/>
                </a:lnTo>
                <a:lnTo>
                  <a:pt x="3632" y="1749"/>
                </a:lnTo>
                <a:lnTo>
                  <a:pt x="3632" y="1758"/>
                </a:lnTo>
                <a:lnTo>
                  <a:pt x="3629" y="1758"/>
                </a:lnTo>
                <a:lnTo>
                  <a:pt x="3629" y="1766"/>
                </a:lnTo>
                <a:lnTo>
                  <a:pt x="3620" y="1769"/>
                </a:lnTo>
                <a:lnTo>
                  <a:pt x="3620" y="1795"/>
                </a:lnTo>
                <a:lnTo>
                  <a:pt x="3616" y="1795"/>
                </a:lnTo>
                <a:lnTo>
                  <a:pt x="3616" y="1802"/>
                </a:lnTo>
                <a:lnTo>
                  <a:pt x="3612" y="1802"/>
                </a:lnTo>
                <a:lnTo>
                  <a:pt x="3612" y="1811"/>
                </a:lnTo>
                <a:lnTo>
                  <a:pt x="3609" y="1811"/>
                </a:lnTo>
                <a:lnTo>
                  <a:pt x="3603" y="1822"/>
                </a:lnTo>
                <a:lnTo>
                  <a:pt x="3592" y="1829"/>
                </a:lnTo>
                <a:lnTo>
                  <a:pt x="3592" y="1842"/>
                </a:lnTo>
                <a:lnTo>
                  <a:pt x="3589" y="1842"/>
                </a:lnTo>
                <a:lnTo>
                  <a:pt x="3589" y="1851"/>
                </a:lnTo>
                <a:lnTo>
                  <a:pt x="3580" y="1855"/>
                </a:lnTo>
                <a:lnTo>
                  <a:pt x="3580" y="1862"/>
                </a:lnTo>
                <a:lnTo>
                  <a:pt x="3576" y="1862"/>
                </a:lnTo>
                <a:lnTo>
                  <a:pt x="3576" y="1875"/>
                </a:lnTo>
                <a:lnTo>
                  <a:pt x="3560" y="1886"/>
                </a:lnTo>
                <a:lnTo>
                  <a:pt x="3556" y="1902"/>
                </a:lnTo>
                <a:lnTo>
                  <a:pt x="3543" y="1909"/>
                </a:lnTo>
                <a:lnTo>
                  <a:pt x="3543" y="1918"/>
                </a:lnTo>
                <a:lnTo>
                  <a:pt x="3529" y="1931"/>
                </a:lnTo>
                <a:lnTo>
                  <a:pt x="3523" y="1938"/>
                </a:lnTo>
                <a:lnTo>
                  <a:pt x="3516" y="1938"/>
                </a:lnTo>
                <a:lnTo>
                  <a:pt x="3516" y="1942"/>
                </a:lnTo>
                <a:lnTo>
                  <a:pt x="3509" y="1946"/>
                </a:lnTo>
                <a:lnTo>
                  <a:pt x="3509" y="1955"/>
                </a:lnTo>
                <a:lnTo>
                  <a:pt x="3472" y="1986"/>
                </a:lnTo>
                <a:lnTo>
                  <a:pt x="3469" y="1998"/>
                </a:lnTo>
                <a:lnTo>
                  <a:pt x="3460" y="1998"/>
                </a:lnTo>
                <a:lnTo>
                  <a:pt x="3449" y="2015"/>
                </a:lnTo>
                <a:lnTo>
                  <a:pt x="3436" y="2015"/>
                </a:lnTo>
                <a:lnTo>
                  <a:pt x="3436" y="2018"/>
                </a:lnTo>
                <a:lnTo>
                  <a:pt x="3429" y="2018"/>
                </a:lnTo>
                <a:lnTo>
                  <a:pt x="3420" y="2029"/>
                </a:lnTo>
                <a:lnTo>
                  <a:pt x="3403" y="2035"/>
                </a:lnTo>
                <a:lnTo>
                  <a:pt x="3396" y="2046"/>
                </a:lnTo>
                <a:lnTo>
                  <a:pt x="3389" y="2046"/>
                </a:lnTo>
                <a:lnTo>
                  <a:pt x="3383" y="2055"/>
                </a:lnTo>
                <a:lnTo>
                  <a:pt x="3376" y="2055"/>
                </a:lnTo>
                <a:lnTo>
                  <a:pt x="3356" y="2078"/>
                </a:lnTo>
                <a:lnTo>
                  <a:pt x="3349" y="2078"/>
                </a:lnTo>
                <a:lnTo>
                  <a:pt x="3343" y="2086"/>
                </a:lnTo>
                <a:lnTo>
                  <a:pt x="3332" y="2091"/>
                </a:lnTo>
                <a:lnTo>
                  <a:pt x="3332" y="2098"/>
                </a:lnTo>
                <a:lnTo>
                  <a:pt x="3303" y="2122"/>
                </a:lnTo>
                <a:lnTo>
                  <a:pt x="3303" y="2126"/>
                </a:lnTo>
                <a:lnTo>
                  <a:pt x="3296" y="2126"/>
                </a:lnTo>
                <a:lnTo>
                  <a:pt x="3291" y="2138"/>
                </a:lnTo>
                <a:lnTo>
                  <a:pt x="3280" y="2151"/>
                </a:lnTo>
                <a:lnTo>
                  <a:pt x="3269" y="2164"/>
                </a:lnTo>
                <a:lnTo>
                  <a:pt x="3260" y="2175"/>
                </a:lnTo>
                <a:lnTo>
                  <a:pt x="3252" y="2178"/>
                </a:lnTo>
                <a:lnTo>
                  <a:pt x="3252" y="2186"/>
                </a:lnTo>
                <a:lnTo>
                  <a:pt x="3236" y="2198"/>
                </a:lnTo>
                <a:lnTo>
                  <a:pt x="3232" y="2215"/>
                </a:lnTo>
                <a:lnTo>
                  <a:pt x="3223" y="2218"/>
                </a:lnTo>
                <a:lnTo>
                  <a:pt x="3203" y="2255"/>
                </a:lnTo>
                <a:lnTo>
                  <a:pt x="3180" y="2258"/>
                </a:lnTo>
                <a:lnTo>
                  <a:pt x="3180" y="2264"/>
                </a:lnTo>
                <a:lnTo>
                  <a:pt x="3178" y="2269"/>
                </a:lnTo>
                <a:lnTo>
                  <a:pt x="3176" y="2273"/>
                </a:lnTo>
                <a:lnTo>
                  <a:pt x="3174" y="2276"/>
                </a:lnTo>
                <a:lnTo>
                  <a:pt x="3174" y="2280"/>
                </a:lnTo>
                <a:lnTo>
                  <a:pt x="3172" y="2286"/>
                </a:lnTo>
                <a:lnTo>
                  <a:pt x="3143" y="2295"/>
                </a:lnTo>
                <a:lnTo>
                  <a:pt x="3136" y="2329"/>
                </a:lnTo>
                <a:lnTo>
                  <a:pt x="3123" y="2338"/>
                </a:lnTo>
                <a:lnTo>
                  <a:pt x="3123" y="2355"/>
                </a:lnTo>
                <a:lnTo>
                  <a:pt x="3120" y="2355"/>
                </a:lnTo>
                <a:lnTo>
                  <a:pt x="3112" y="2378"/>
                </a:lnTo>
                <a:lnTo>
                  <a:pt x="3109" y="2378"/>
                </a:lnTo>
                <a:lnTo>
                  <a:pt x="3109" y="2386"/>
                </a:lnTo>
                <a:lnTo>
                  <a:pt x="3103" y="2386"/>
                </a:lnTo>
                <a:lnTo>
                  <a:pt x="3100" y="2402"/>
                </a:lnTo>
                <a:lnTo>
                  <a:pt x="3083" y="2411"/>
                </a:lnTo>
                <a:lnTo>
                  <a:pt x="3063" y="2486"/>
                </a:lnTo>
                <a:lnTo>
                  <a:pt x="3081" y="2498"/>
                </a:lnTo>
                <a:lnTo>
                  <a:pt x="3096" y="2515"/>
                </a:lnTo>
                <a:lnTo>
                  <a:pt x="3100" y="2515"/>
                </a:lnTo>
                <a:lnTo>
                  <a:pt x="3100" y="2555"/>
                </a:lnTo>
                <a:lnTo>
                  <a:pt x="3094" y="2564"/>
                </a:lnTo>
                <a:lnTo>
                  <a:pt x="3094" y="2575"/>
                </a:lnTo>
                <a:lnTo>
                  <a:pt x="3096" y="2589"/>
                </a:lnTo>
                <a:lnTo>
                  <a:pt x="3096" y="2606"/>
                </a:lnTo>
                <a:lnTo>
                  <a:pt x="3092" y="2606"/>
                </a:lnTo>
                <a:lnTo>
                  <a:pt x="3092" y="2616"/>
                </a:lnTo>
                <a:lnTo>
                  <a:pt x="3096" y="2635"/>
                </a:lnTo>
                <a:lnTo>
                  <a:pt x="3103" y="2655"/>
                </a:lnTo>
                <a:lnTo>
                  <a:pt x="3111" y="2675"/>
                </a:lnTo>
                <a:lnTo>
                  <a:pt x="3116" y="2691"/>
                </a:lnTo>
                <a:lnTo>
                  <a:pt x="3120" y="2702"/>
                </a:lnTo>
                <a:lnTo>
                  <a:pt x="3127" y="2704"/>
                </a:lnTo>
                <a:lnTo>
                  <a:pt x="3132" y="2706"/>
                </a:lnTo>
                <a:lnTo>
                  <a:pt x="3138" y="2707"/>
                </a:lnTo>
                <a:lnTo>
                  <a:pt x="3141" y="2711"/>
                </a:lnTo>
                <a:lnTo>
                  <a:pt x="3145" y="2716"/>
                </a:lnTo>
                <a:lnTo>
                  <a:pt x="3149" y="2722"/>
                </a:lnTo>
                <a:lnTo>
                  <a:pt x="3154" y="2731"/>
                </a:lnTo>
                <a:lnTo>
                  <a:pt x="3158" y="2746"/>
                </a:lnTo>
                <a:lnTo>
                  <a:pt x="3156" y="2762"/>
                </a:lnTo>
                <a:lnTo>
                  <a:pt x="3152" y="2762"/>
                </a:lnTo>
                <a:lnTo>
                  <a:pt x="3152" y="2782"/>
                </a:lnTo>
                <a:lnTo>
                  <a:pt x="3149" y="2782"/>
                </a:lnTo>
                <a:lnTo>
                  <a:pt x="3149" y="2809"/>
                </a:lnTo>
                <a:lnTo>
                  <a:pt x="3147" y="2811"/>
                </a:lnTo>
                <a:lnTo>
                  <a:pt x="3147" y="2811"/>
                </a:lnTo>
                <a:lnTo>
                  <a:pt x="3145" y="2813"/>
                </a:lnTo>
                <a:lnTo>
                  <a:pt x="3143" y="2815"/>
                </a:lnTo>
                <a:lnTo>
                  <a:pt x="3143" y="2818"/>
                </a:lnTo>
                <a:lnTo>
                  <a:pt x="3149" y="2818"/>
                </a:lnTo>
                <a:lnTo>
                  <a:pt x="3149" y="2831"/>
                </a:lnTo>
                <a:lnTo>
                  <a:pt x="3152" y="2831"/>
                </a:lnTo>
                <a:lnTo>
                  <a:pt x="3152" y="2935"/>
                </a:lnTo>
                <a:lnTo>
                  <a:pt x="3160" y="2938"/>
                </a:lnTo>
                <a:lnTo>
                  <a:pt x="3163" y="2949"/>
                </a:lnTo>
                <a:lnTo>
                  <a:pt x="3165" y="2967"/>
                </a:lnTo>
                <a:lnTo>
                  <a:pt x="3163" y="2982"/>
                </a:lnTo>
                <a:lnTo>
                  <a:pt x="3160" y="2982"/>
                </a:lnTo>
                <a:lnTo>
                  <a:pt x="3160" y="2995"/>
                </a:lnTo>
                <a:lnTo>
                  <a:pt x="3152" y="2998"/>
                </a:lnTo>
                <a:lnTo>
                  <a:pt x="3152" y="3018"/>
                </a:lnTo>
                <a:lnTo>
                  <a:pt x="3140" y="3026"/>
                </a:lnTo>
                <a:lnTo>
                  <a:pt x="3140" y="3035"/>
                </a:lnTo>
                <a:lnTo>
                  <a:pt x="3116" y="3055"/>
                </a:lnTo>
                <a:lnTo>
                  <a:pt x="3116" y="3062"/>
                </a:lnTo>
                <a:lnTo>
                  <a:pt x="3100" y="3075"/>
                </a:lnTo>
                <a:lnTo>
                  <a:pt x="3096" y="3086"/>
                </a:lnTo>
                <a:lnTo>
                  <a:pt x="3080" y="3089"/>
                </a:lnTo>
                <a:lnTo>
                  <a:pt x="3072" y="3102"/>
                </a:lnTo>
                <a:lnTo>
                  <a:pt x="3063" y="3102"/>
                </a:lnTo>
                <a:lnTo>
                  <a:pt x="3063" y="3106"/>
                </a:lnTo>
                <a:lnTo>
                  <a:pt x="3056" y="3106"/>
                </a:lnTo>
                <a:lnTo>
                  <a:pt x="3056" y="3109"/>
                </a:lnTo>
                <a:lnTo>
                  <a:pt x="3036" y="3109"/>
                </a:lnTo>
                <a:lnTo>
                  <a:pt x="3036" y="3115"/>
                </a:lnTo>
                <a:lnTo>
                  <a:pt x="3020" y="3118"/>
                </a:lnTo>
                <a:lnTo>
                  <a:pt x="3020" y="3122"/>
                </a:lnTo>
                <a:lnTo>
                  <a:pt x="2972" y="3138"/>
                </a:lnTo>
                <a:lnTo>
                  <a:pt x="2949" y="3166"/>
                </a:lnTo>
                <a:lnTo>
                  <a:pt x="2943" y="3166"/>
                </a:lnTo>
                <a:lnTo>
                  <a:pt x="2943" y="3178"/>
                </a:lnTo>
                <a:lnTo>
                  <a:pt x="2932" y="3186"/>
                </a:lnTo>
                <a:lnTo>
                  <a:pt x="2932" y="3191"/>
                </a:lnTo>
                <a:lnTo>
                  <a:pt x="2923" y="3191"/>
                </a:lnTo>
                <a:lnTo>
                  <a:pt x="2920" y="3198"/>
                </a:lnTo>
                <a:lnTo>
                  <a:pt x="2916" y="3198"/>
                </a:lnTo>
                <a:lnTo>
                  <a:pt x="2914" y="3202"/>
                </a:lnTo>
                <a:lnTo>
                  <a:pt x="2914" y="3204"/>
                </a:lnTo>
                <a:lnTo>
                  <a:pt x="2914" y="3204"/>
                </a:lnTo>
                <a:lnTo>
                  <a:pt x="2914" y="3206"/>
                </a:lnTo>
                <a:lnTo>
                  <a:pt x="2914" y="3207"/>
                </a:lnTo>
                <a:lnTo>
                  <a:pt x="2914" y="3207"/>
                </a:lnTo>
                <a:lnTo>
                  <a:pt x="2914" y="3209"/>
                </a:lnTo>
                <a:lnTo>
                  <a:pt x="2912" y="3211"/>
                </a:lnTo>
                <a:lnTo>
                  <a:pt x="2909" y="3215"/>
                </a:lnTo>
                <a:lnTo>
                  <a:pt x="2909" y="3218"/>
                </a:lnTo>
                <a:lnTo>
                  <a:pt x="2889" y="3218"/>
                </a:lnTo>
                <a:lnTo>
                  <a:pt x="2852" y="3258"/>
                </a:lnTo>
                <a:lnTo>
                  <a:pt x="2843" y="3258"/>
                </a:lnTo>
                <a:lnTo>
                  <a:pt x="2840" y="3266"/>
                </a:lnTo>
                <a:lnTo>
                  <a:pt x="2832" y="3266"/>
                </a:lnTo>
                <a:lnTo>
                  <a:pt x="2820" y="3289"/>
                </a:lnTo>
                <a:lnTo>
                  <a:pt x="2823" y="3289"/>
                </a:lnTo>
                <a:lnTo>
                  <a:pt x="2829" y="3296"/>
                </a:lnTo>
                <a:lnTo>
                  <a:pt x="2832" y="3302"/>
                </a:lnTo>
                <a:lnTo>
                  <a:pt x="2836" y="3307"/>
                </a:lnTo>
                <a:lnTo>
                  <a:pt x="2840" y="3315"/>
                </a:lnTo>
                <a:lnTo>
                  <a:pt x="2840" y="3346"/>
                </a:lnTo>
                <a:lnTo>
                  <a:pt x="2849" y="3351"/>
                </a:lnTo>
                <a:lnTo>
                  <a:pt x="2851" y="3362"/>
                </a:lnTo>
                <a:lnTo>
                  <a:pt x="2851" y="3373"/>
                </a:lnTo>
                <a:lnTo>
                  <a:pt x="2856" y="3382"/>
                </a:lnTo>
                <a:lnTo>
                  <a:pt x="2858" y="3384"/>
                </a:lnTo>
                <a:lnTo>
                  <a:pt x="2858" y="3384"/>
                </a:lnTo>
                <a:lnTo>
                  <a:pt x="2858" y="3386"/>
                </a:lnTo>
                <a:lnTo>
                  <a:pt x="2860" y="3386"/>
                </a:lnTo>
                <a:lnTo>
                  <a:pt x="2861" y="3386"/>
                </a:lnTo>
                <a:lnTo>
                  <a:pt x="2863" y="3386"/>
                </a:lnTo>
                <a:lnTo>
                  <a:pt x="2860" y="3455"/>
                </a:lnTo>
                <a:lnTo>
                  <a:pt x="2856" y="3455"/>
                </a:lnTo>
                <a:lnTo>
                  <a:pt x="2856" y="3471"/>
                </a:lnTo>
                <a:lnTo>
                  <a:pt x="2852" y="3471"/>
                </a:lnTo>
                <a:lnTo>
                  <a:pt x="2852" y="3473"/>
                </a:lnTo>
                <a:lnTo>
                  <a:pt x="2852" y="3475"/>
                </a:lnTo>
                <a:lnTo>
                  <a:pt x="2854" y="3476"/>
                </a:lnTo>
                <a:lnTo>
                  <a:pt x="2856" y="3478"/>
                </a:lnTo>
                <a:lnTo>
                  <a:pt x="2856" y="3478"/>
                </a:lnTo>
                <a:lnTo>
                  <a:pt x="2858" y="3493"/>
                </a:lnTo>
                <a:lnTo>
                  <a:pt x="2854" y="3504"/>
                </a:lnTo>
                <a:lnTo>
                  <a:pt x="2849" y="3515"/>
                </a:lnTo>
                <a:lnTo>
                  <a:pt x="2843" y="3522"/>
                </a:lnTo>
                <a:lnTo>
                  <a:pt x="2843" y="3531"/>
                </a:lnTo>
                <a:lnTo>
                  <a:pt x="2816" y="3551"/>
                </a:lnTo>
                <a:lnTo>
                  <a:pt x="2800" y="3551"/>
                </a:lnTo>
                <a:lnTo>
                  <a:pt x="2800" y="3555"/>
                </a:lnTo>
                <a:lnTo>
                  <a:pt x="2789" y="3555"/>
                </a:lnTo>
                <a:lnTo>
                  <a:pt x="2783" y="3562"/>
                </a:lnTo>
                <a:lnTo>
                  <a:pt x="2772" y="3562"/>
                </a:lnTo>
                <a:lnTo>
                  <a:pt x="2772" y="3566"/>
                </a:lnTo>
                <a:lnTo>
                  <a:pt x="2756" y="3569"/>
                </a:lnTo>
                <a:lnTo>
                  <a:pt x="2756" y="3575"/>
                </a:lnTo>
                <a:lnTo>
                  <a:pt x="2736" y="3575"/>
                </a:lnTo>
                <a:lnTo>
                  <a:pt x="2732" y="3582"/>
                </a:lnTo>
                <a:lnTo>
                  <a:pt x="2716" y="3586"/>
                </a:lnTo>
                <a:lnTo>
                  <a:pt x="2716" y="3589"/>
                </a:lnTo>
                <a:lnTo>
                  <a:pt x="2709" y="3595"/>
                </a:lnTo>
                <a:lnTo>
                  <a:pt x="2703" y="3606"/>
                </a:lnTo>
                <a:lnTo>
                  <a:pt x="2700" y="3606"/>
                </a:lnTo>
                <a:lnTo>
                  <a:pt x="2703" y="3609"/>
                </a:lnTo>
                <a:lnTo>
                  <a:pt x="2707" y="3613"/>
                </a:lnTo>
                <a:lnTo>
                  <a:pt x="2709" y="3615"/>
                </a:lnTo>
                <a:lnTo>
                  <a:pt x="2709" y="3622"/>
                </a:lnTo>
                <a:lnTo>
                  <a:pt x="2712" y="3622"/>
                </a:lnTo>
                <a:lnTo>
                  <a:pt x="2712" y="3655"/>
                </a:lnTo>
                <a:lnTo>
                  <a:pt x="2709" y="3655"/>
                </a:lnTo>
                <a:lnTo>
                  <a:pt x="2709" y="3682"/>
                </a:lnTo>
                <a:lnTo>
                  <a:pt x="2703" y="3682"/>
                </a:lnTo>
                <a:lnTo>
                  <a:pt x="2703" y="3695"/>
                </a:lnTo>
                <a:lnTo>
                  <a:pt x="2700" y="3695"/>
                </a:lnTo>
                <a:lnTo>
                  <a:pt x="2700" y="3702"/>
                </a:lnTo>
                <a:lnTo>
                  <a:pt x="2696" y="3702"/>
                </a:lnTo>
                <a:lnTo>
                  <a:pt x="2696" y="3718"/>
                </a:lnTo>
                <a:lnTo>
                  <a:pt x="2692" y="3718"/>
                </a:lnTo>
                <a:lnTo>
                  <a:pt x="2692" y="3726"/>
                </a:lnTo>
                <a:lnTo>
                  <a:pt x="2689" y="3726"/>
                </a:lnTo>
                <a:lnTo>
                  <a:pt x="2683" y="3762"/>
                </a:lnTo>
                <a:lnTo>
                  <a:pt x="2669" y="3775"/>
                </a:lnTo>
                <a:lnTo>
                  <a:pt x="2669" y="3778"/>
                </a:lnTo>
                <a:lnTo>
                  <a:pt x="2660" y="3778"/>
                </a:lnTo>
                <a:lnTo>
                  <a:pt x="2652" y="3789"/>
                </a:lnTo>
                <a:lnTo>
                  <a:pt x="2643" y="3789"/>
                </a:lnTo>
                <a:lnTo>
                  <a:pt x="2643" y="3795"/>
                </a:lnTo>
                <a:lnTo>
                  <a:pt x="2640" y="3798"/>
                </a:lnTo>
                <a:lnTo>
                  <a:pt x="2634" y="3804"/>
                </a:lnTo>
                <a:lnTo>
                  <a:pt x="2629" y="3807"/>
                </a:lnTo>
                <a:lnTo>
                  <a:pt x="2623" y="3811"/>
                </a:lnTo>
                <a:lnTo>
                  <a:pt x="2616" y="3815"/>
                </a:lnTo>
                <a:lnTo>
                  <a:pt x="2612" y="3826"/>
                </a:lnTo>
                <a:lnTo>
                  <a:pt x="2609" y="3826"/>
                </a:lnTo>
                <a:lnTo>
                  <a:pt x="2609" y="3835"/>
                </a:lnTo>
                <a:lnTo>
                  <a:pt x="2600" y="3838"/>
                </a:lnTo>
                <a:lnTo>
                  <a:pt x="2596" y="3858"/>
                </a:lnTo>
                <a:lnTo>
                  <a:pt x="2583" y="3866"/>
                </a:lnTo>
                <a:lnTo>
                  <a:pt x="2583" y="3875"/>
                </a:lnTo>
                <a:lnTo>
                  <a:pt x="2576" y="3878"/>
                </a:lnTo>
                <a:lnTo>
                  <a:pt x="2576" y="3886"/>
                </a:lnTo>
                <a:lnTo>
                  <a:pt x="2560" y="3898"/>
                </a:lnTo>
                <a:lnTo>
                  <a:pt x="2560" y="3906"/>
                </a:lnTo>
                <a:lnTo>
                  <a:pt x="2532" y="3929"/>
                </a:lnTo>
                <a:lnTo>
                  <a:pt x="2529" y="3938"/>
                </a:lnTo>
                <a:lnTo>
                  <a:pt x="2512" y="3942"/>
                </a:lnTo>
                <a:lnTo>
                  <a:pt x="2509" y="3955"/>
                </a:lnTo>
                <a:lnTo>
                  <a:pt x="2489" y="3966"/>
                </a:lnTo>
                <a:lnTo>
                  <a:pt x="2489" y="3975"/>
                </a:lnTo>
                <a:lnTo>
                  <a:pt x="2483" y="3975"/>
                </a:lnTo>
                <a:lnTo>
                  <a:pt x="2480" y="3982"/>
                </a:lnTo>
                <a:lnTo>
                  <a:pt x="2472" y="3982"/>
                </a:lnTo>
                <a:lnTo>
                  <a:pt x="2449" y="4009"/>
                </a:lnTo>
                <a:lnTo>
                  <a:pt x="2440" y="4009"/>
                </a:lnTo>
                <a:lnTo>
                  <a:pt x="2432" y="4022"/>
                </a:lnTo>
                <a:lnTo>
                  <a:pt x="2409" y="4031"/>
                </a:lnTo>
                <a:lnTo>
                  <a:pt x="2400" y="4042"/>
                </a:lnTo>
                <a:lnTo>
                  <a:pt x="2383" y="4046"/>
                </a:lnTo>
                <a:lnTo>
                  <a:pt x="2380" y="4055"/>
                </a:lnTo>
                <a:lnTo>
                  <a:pt x="2340" y="4058"/>
                </a:lnTo>
                <a:lnTo>
                  <a:pt x="2340" y="4058"/>
                </a:lnTo>
                <a:lnTo>
                  <a:pt x="2340" y="4056"/>
                </a:lnTo>
                <a:lnTo>
                  <a:pt x="2338" y="4055"/>
                </a:lnTo>
                <a:lnTo>
                  <a:pt x="2336" y="4055"/>
                </a:lnTo>
                <a:lnTo>
                  <a:pt x="2332" y="4055"/>
                </a:lnTo>
                <a:lnTo>
                  <a:pt x="2332" y="4058"/>
                </a:lnTo>
                <a:lnTo>
                  <a:pt x="2323" y="4058"/>
                </a:lnTo>
                <a:lnTo>
                  <a:pt x="2312" y="4075"/>
                </a:lnTo>
                <a:lnTo>
                  <a:pt x="2276" y="4075"/>
                </a:lnTo>
                <a:lnTo>
                  <a:pt x="2272" y="4082"/>
                </a:lnTo>
                <a:lnTo>
                  <a:pt x="2263" y="4082"/>
                </a:lnTo>
                <a:lnTo>
                  <a:pt x="2263" y="4086"/>
                </a:lnTo>
                <a:lnTo>
                  <a:pt x="2216" y="4082"/>
                </a:lnTo>
                <a:lnTo>
                  <a:pt x="2216" y="4078"/>
                </a:lnTo>
                <a:lnTo>
                  <a:pt x="2209" y="4078"/>
                </a:lnTo>
                <a:lnTo>
                  <a:pt x="2209" y="4075"/>
                </a:lnTo>
                <a:lnTo>
                  <a:pt x="2203" y="4073"/>
                </a:lnTo>
                <a:lnTo>
                  <a:pt x="2200" y="4073"/>
                </a:lnTo>
                <a:lnTo>
                  <a:pt x="2198" y="4075"/>
                </a:lnTo>
                <a:lnTo>
                  <a:pt x="2196" y="4076"/>
                </a:lnTo>
                <a:lnTo>
                  <a:pt x="2194" y="4078"/>
                </a:lnTo>
                <a:lnTo>
                  <a:pt x="2194" y="4080"/>
                </a:lnTo>
                <a:lnTo>
                  <a:pt x="2192" y="4082"/>
                </a:lnTo>
                <a:lnTo>
                  <a:pt x="2192" y="4082"/>
                </a:lnTo>
                <a:lnTo>
                  <a:pt x="2140" y="4078"/>
                </a:lnTo>
                <a:lnTo>
                  <a:pt x="2140" y="4082"/>
                </a:lnTo>
                <a:lnTo>
                  <a:pt x="2129" y="4082"/>
                </a:lnTo>
                <a:lnTo>
                  <a:pt x="2116" y="4098"/>
                </a:lnTo>
                <a:lnTo>
                  <a:pt x="2052" y="4098"/>
                </a:lnTo>
                <a:lnTo>
                  <a:pt x="2052" y="4102"/>
                </a:lnTo>
                <a:lnTo>
                  <a:pt x="2036" y="4106"/>
                </a:lnTo>
                <a:lnTo>
                  <a:pt x="2023" y="4122"/>
                </a:lnTo>
                <a:lnTo>
                  <a:pt x="1983" y="4122"/>
                </a:lnTo>
                <a:lnTo>
                  <a:pt x="1981" y="4120"/>
                </a:lnTo>
                <a:lnTo>
                  <a:pt x="1978" y="4118"/>
                </a:lnTo>
                <a:lnTo>
                  <a:pt x="1974" y="4116"/>
                </a:lnTo>
                <a:lnTo>
                  <a:pt x="1972" y="4115"/>
                </a:lnTo>
                <a:lnTo>
                  <a:pt x="1972" y="4106"/>
                </a:lnTo>
                <a:lnTo>
                  <a:pt x="1971" y="4104"/>
                </a:lnTo>
                <a:lnTo>
                  <a:pt x="1967" y="4102"/>
                </a:lnTo>
                <a:lnTo>
                  <a:pt x="1961" y="4098"/>
                </a:lnTo>
                <a:lnTo>
                  <a:pt x="1956" y="4096"/>
                </a:lnTo>
                <a:lnTo>
                  <a:pt x="1951" y="4093"/>
                </a:lnTo>
                <a:lnTo>
                  <a:pt x="1947" y="4091"/>
                </a:lnTo>
                <a:lnTo>
                  <a:pt x="1943" y="4091"/>
                </a:lnTo>
                <a:lnTo>
                  <a:pt x="1941" y="4089"/>
                </a:lnTo>
                <a:lnTo>
                  <a:pt x="1941" y="4091"/>
                </a:lnTo>
                <a:lnTo>
                  <a:pt x="1941" y="4091"/>
                </a:lnTo>
                <a:lnTo>
                  <a:pt x="1941" y="4093"/>
                </a:lnTo>
                <a:lnTo>
                  <a:pt x="1941" y="4093"/>
                </a:lnTo>
                <a:lnTo>
                  <a:pt x="1940" y="4095"/>
                </a:lnTo>
                <a:lnTo>
                  <a:pt x="1920" y="4095"/>
                </a:lnTo>
                <a:lnTo>
                  <a:pt x="1916" y="4055"/>
                </a:lnTo>
                <a:lnTo>
                  <a:pt x="1920" y="4055"/>
                </a:lnTo>
                <a:lnTo>
                  <a:pt x="1920" y="4051"/>
                </a:lnTo>
                <a:lnTo>
                  <a:pt x="1916" y="4051"/>
                </a:lnTo>
                <a:lnTo>
                  <a:pt x="1912" y="4038"/>
                </a:lnTo>
                <a:lnTo>
                  <a:pt x="1909" y="4038"/>
                </a:lnTo>
                <a:lnTo>
                  <a:pt x="1909" y="4031"/>
                </a:lnTo>
                <a:lnTo>
                  <a:pt x="1900" y="4026"/>
                </a:lnTo>
                <a:lnTo>
                  <a:pt x="1900" y="4015"/>
                </a:lnTo>
                <a:lnTo>
                  <a:pt x="1892" y="4009"/>
                </a:lnTo>
                <a:lnTo>
                  <a:pt x="1892" y="3989"/>
                </a:lnTo>
                <a:lnTo>
                  <a:pt x="1896" y="3989"/>
                </a:lnTo>
                <a:lnTo>
                  <a:pt x="1896" y="3986"/>
                </a:lnTo>
                <a:lnTo>
                  <a:pt x="1912" y="3986"/>
                </a:lnTo>
                <a:lnTo>
                  <a:pt x="1916" y="3978"/>
                </a:lnTo>
                <a:lnTo>
                  <a:pt x="1916" y="3967"/>
                </a:lnTo>
                <a:lnTo>
                  <a:pt x="1916" y="3953"/>
                </a:lnTo>
                <a:lnTo>
                  <a:pt x="1916" y="3942"/>
                </a:lnTo>
                <a:lnTo>
                  <a:pt x="1903" y="3935"/>
                </a:lnTo>
                <a:lnTo>
                  <a:pt x="1903" y="3926"/>
                </a:lnTo>
                <a:lnTo>
                  <a:pt x="1892" y="3918"/>
                </a:lnTo>
                <a:lnTo>
                  <a:pt x="1892" y="3911"/>
                </a:lnTo>
                <a:lnTo>
                  <a:pt x="1889" y="3911"/>
                </a:lnTo>
                <a:lnTo>
                  <a:pt x="1880" y="3886"/>
                </a:lnTo>
                <a:lnTo>
                  <a:pt x="1876" y="3886"/>
                </a:lnTo>
                <a:lnTo>
                  <a:pt x="1872" y="3866"/>
                </a:lnTo>
                <a:lnTo>
                  <a:pt x="1863" y="3862"/>
                </a:lnTo>
                <a:lnTo>
                  <a:pt x="1863" y="3855"/>
                </a:lnTo>
                <a:lnTo>
                  <a:pt x="1860" y="3855"/>
                </a:lnTo>
                <a:lnTo>
                  <a:pt x="1860" y="3835"/>
                </a:lnTo>
                <a:lnTo>
                  <a:pt x="1856" y="3835"/>
                </a:lnTo>
                <a:lnTo>
                  <a:pt x="1856" y="3826"/>
                </a:lnTo>
                <a:lnTo>
                  <a:pt x="1852" y="3826"/>
                </a:lnTo>
                <a:lnTo>
                  <a:pt x="1849" y="3802"/>
                </a:lnTo>
                <a:lnTo>
                  <a:pt x="1843" y="3802"/>
                </a:lnTo>
                <a:lnTo>
                  <a:pt x="1836" y="3778"/>
                </a:lnTo>
                <a:lnTo>
                  <a:pt x="1832" y="3778"/>
                </a:lnTo>
                <a:lnTo>
                  <a:pt x="1829" y="3775"/>
                </a:lnTo>
                <a:lnTo>
                  <a:pt x="1827" y="3771"/>
                </a:lnTo>
                <a:lnTo>
                  <a:pt x="1825" y="3767"/>
                </a:lnTo>
                <a:lnTo>
                  <a:pt x="1823" y="3762"/>
                </a:lnTo>
                <a:lnTo>
                  <a:pt x="1812" y="3762"/>
                </a:lnTo>
                <a:lnTo>
                  <a:pt x="1789" y="3735"/>
                </a:lnTo>
                <a:lnTo>
                  <a:pt x="1780" y="3729"/>
                </a:lnTo>
                <a:lnTo>
                  <a:pt x="1780" y="3722"/>
                </a:lnTo>
                <a:lnTo>
                  <a:pt x="1776" y="3722"/>
                </a:lnTo>
                <a:lnTo>
                  <a:pt x="1776" y="3715"/>
                </a:lnTo>
                <a:lnTo>
                  <a:pt x="1772" y="3715"/>
                </a:lnTo>
                <a:lnTo>
                  <a:pt x="1772" y="3706"/>
                </a:lnTo>
                <a:lnTo>
                  <a:pt x="1763" y="3702"/>
                </a:lnTo>
                <a:lnTo>
                  <a:pt x="1763" y="3695"/>
                </a:lnTo>
                <a:lnTo>
                  <a:pt x="1756" y="3691"/>
                </a:lnTo>
                <a:lnTo>
                  <a:pt x="1752" y="3642"/>
                </a:lnTo>
                <a:lnTo>
                  <a:pt x="1743" y="3638"/>
                </a:lnTo>
                <a:lnTo>
                  <a:pt x="1743" y="3618"/>
                </a:lnTo>
                <a:lnTo>
                  <a:pt x="1740" y="3618"/>
                </a:lnTo>
                <a:lnTo>
                  <a:pt x="1740" y="3606"/>
                </a:lnTo>
                <a:lnTo>
                  <a:pt x="1736" y="3606"/>
                </a:lnTo>
                <a:lnTo>
                  <a:pt x="1736" y="3555"/>
                </a:lnTo>
                <a:lnTo>
                  <a:pt x="1732" y="3555"/>
                </a:lnTo>
                <a:lnTo>
                  <a:pt x="1729" y="3538"/>
                </a:lnTo>
                <a:lnTo>
                  <a:pt x="1723" y="3538"/>
                </a:lnTo>
                <a:lnTo>
                  <a:pt x="1723" y="3522"/>
                </a:lnTo>
                <a:lnTo>
                  <a:pt x="1720" y="3522"/>
                </a:lnTo>
                <a:lnTo>
                  <a:pt x="1720" y="3509"/>
                </a:lnTo>
                <a:lnTo>
                  <a:pt x="1716" y="3509"/>
                </a:lnTo>
                <a:lnTo>
                  <a:pt x="1716" y="3491"/>
                </a:lnTo>
                <a:lnTo>
                  <a:pt x="1720" y="3491"/>
                </a:lnTo>
                <a:lnTo>
                  <a:pt x="1716" y="3442"/>
                </a:lnTo>
                <a:lnTo>
                  <a:pt x="1716" y="3436"/>
                </a:lnTo>
                <a:lnTo>
                  <a:pt x="1718" y="3431"/>
                </a:lnTo>
                <a:lnTo>
                  <a:pt x="1718" y="3426"/>
                </a:lnTo>
                <a:lnTo>
                  <a:pt x="1720" y="3420"/>
                </a:lnTo>
                <a:lnTo>
                  <a:pt x="1720" y="3416"/>
                </a:lnTo>
                <a:lnTo>
                  <a:pt x="1720" y="3415"/>
                </a:lnTo>
                <a:lnTo>
                  <a:pt x="1716" y="3415"/>
                </a:lnTo>
                <a:lnTo>
                  <a:pt x="1709" y="3391"/>
                </a:lnTo>
                <a:lnTo>
                  <a:pt x="1692" y="3378"/>
                </a:lnTo>
                <a:lnTo>
                  <a:pt x="1692" y="3366"/>
                </a:lnTo>
                <a:lnTo>
                  <a:pt x="1689" y="3366"/>
                </a:lnTo>
                <a:lnTo>
                  <a:pt x="1689" y="3358"/>
                </a:lnTo>
                <a:lnTo>
                  <a:pt x="1683" y="3358"/>
                </a:lnTo>
                <a:lnTo>
                  <a:pt x="1683" y="3351"/>
                </a:lnTo>
                <a:lnTo>
                  <a:pt x="1669" y="3338"/>
                </a:lnTo>
                <a:lnTo>
                  <a:pt x="1669" y="3331"/>
                </a:lnTo>
                <a:lnTo>
                  <a:pt x="1660" y="3326"/>
                </a:lnTo>
                <a:lnTo>
                  <a:pt x="1660" y="3318"/>
                </a:lnTo>
                <a:lnTo>
                  <a:pt x="1656" y="3318"/>
                </a:lnTo>
                <a:lnTo>
                  <a:pt x="1656" y="3298"/>
                </a:lnTo>
                <a:lnTo>
                  <a:pt x="1652" y="3298"/>
                </a:lnTo>
                <a:lnTo>
                  <a:pt x="1652" y="3289"/>
                </a:lnTo>
                <a:lnTo>
                  <a:pt x="1643" y="3286"/>
                </a:lnTo>
                <a:lnTo>
                  <a:pt x="1643" y="3278"/>
                </a:lnTo>
                <a:lnTo>
                  <a:pt x="1640" y="3278"/>
                </a:lnTo>
                <a:lnTo>
                  <a:pt x="1640" y="3262"/>
                </a:lnTo>
                <a:lnTo>
                  <a:pt x="1629" y="3255"/>
                </a:lnTo>
                <a:lnTo>
                  <a:pt x="1629" y="3242"/>
                </a:lnTo>
                <a:lnTo>
                  <a:pt x="1620" y="3238"/>
                </a:lnTo>
                <a:lnTo>
                  <a:pt x="1612" y="3215"/>
                </a:lnTo>
                <a:lnTo>
                  <a:pt x="1603" y="3211"/>
                </a:lnTo>
                <a:lnTo>
                  <a:pt x="1603" y="3202"/>
                </a:lnTo>
                <a:lnTo>
                  <a:pt x="1589" y="3191"/>
                </a:lnTo>
                <a:lnTo>
                  <a:pt x="1583" y="3175"/>
                </a:lnTo>
                <a:lnTo>
                  <a:pt x="1576" y="3169"/>
                </a:lnTo>
                <a:lnTo>
                  <a:pt x="1576" y="3162"/>
                </a:lnTo>
                <a:lnTo>
                  <a:pt x="1572" y="3162"/>
                </a:lnTo>
                <a:lnTo>
                  <a:pt x="1571" y="3149"/>
                </a:lnTo>
                <a:lnTo>
                  <a:pt x="1571" y="3131"/>
                </a:lnTo>
                <a:lnTo>
                  <a:pt x="1572" y="3111"/>
                </a:lnTo>
                <a:lnTo>
                  <a:pt x="1574" y="3093"/>
                </a:lnTo>
                <a:lnTo>
                  <a:pt x="1576" y="3082"/>
                </a:lnTo>
                <a:lnTo>
                  <a:pt x="1572" y="3022"/>
                </a:lnTo>
                <a:lnTo>
                  <a:pt x="1576" y="3022"/>
                </a:lnTo>
                <a:lnTo>
                  <a:pt x="1576" y="3015"/>
                </a:lnTo>
                <a:lnTo>
                  <a:pt x="1589" y="3006"/>
                </a:lnTo>
                <a:lnTo>
                  <a:pt x="1589" y="2986"/>
                </a:lnTo>
                <a:lnTo>
                  <a:pt x="1592" y="2986"/>
                </a:lnTo>
                <a:lnTo>
                  <a:pt x="1592" y="2975"/>
                </a:lnTo>
                <a:lnTo>
                  <a:pt x="1596" y="2975"/>
                </a:lnTo>
                <a:lnTo>
                  <a:pt x="1596" y="2966"/>
                </a:lnTo>
                <a:lnTo>
                  <a:pt x="1600" y="2966"/>
                </a:lnTo>
                <a:lnTo>
                  <a:pt x="1600" y="2942"/>
                </a:lnTo>
                <a:lnTo>
                  <a:pt x="1603" y="2942"/>
                </a:lnTo>
                <a:lnTo>
                  <a:pt x="1603" y="2918"/>
                </a:lnTo>
                <a:lnTo>
                  <a:pt x="1609" y="2918"/>
                </a:lnTo>
                <a:lnTo>
                  <a:pt x="1609" y="2911"/>
                </a:lnTo>
                <a:lnTo>
                  <a:pt x="1612" y="2911"/>
                </a:lnTo>
                <a:lnTo>
                  <a:pt x="1612" y="2886"/>
                </a:lnTo>
                <a:lnTo>
                  <a:pt x="1618" y="2876"/>
                </a:lnTo>
                <a:lnTo>
                  <a:pt x="1623" y="2871"/>
                </a:lnTo>
                <a:lnTo>
                  <a:pt x="1631" y="2866"/>
                </a:lnTo>
                <a:lnTo>
                  <a:pt x="1636" y="2856"/>
                </a:lnTo>
                <a:lnTo>
                  <a:pt x="1640" y="2842"/>
                </a:lnTo>
                <a:lnTo>
                  <a:pt x="1652" y="2842"/>
                </a:lnTo>
                <a:lnTo>
                  <a:pt x="1660" y="2831"/>
                </a:lnTo>
                <a:lnTo>
                  <a:pt x="1667" y="2824"/>
                </a:lnTo>
                <a:lnTo>
                  <a:pt x="1672" y="2818"/>
                </a:lnTo>
                <a:lnTo>
                  <a:pt x="1676" y="2809"/>
                </a:lnTo>
                <a:lnTo>
                  <a:pt x="1680" y="2796"/>
                </a:lnTo>
                <a:lnTo>
                  <a:pt x="1680" y="2778"/>
                </a:lnTo>
                <a:lnTo>
                  <a:pt x="1681" y="2773"/>
                </a:lnTo>
                <a:lnTo>
                  <a:pt x="1683" y="2762"/>
                </a:lnTo>
                <a:lnTo>
                  <a:pt x="1681" y="2751"/>
                </a:lnTo>
                <a:lnTo>
                  <a:pt x="1680" y="2742"/>
                </a:lnTo>
                <a:lnTo>
                  <a:pt x="1669" y="2735"/>
                </a:lnTo>
                <a:lnTo>
                  <a:pt x="1669" y="2722"/>
                </a:lnTo>
                <a:lnTo>
                  <a:pt x="1663" y="2722"/>
                </a:lnTo>
                <a:lnTo>
                  <a:pt x="1660" y="2706"/>
                </a:lnTo>
                <a:lnTo>
                  <a:pt x="1656" y="2706"/>
                </a:lnTo>
                <a:lnTo>
                  <a:pt x="1656" y="2695"/>
                </a:lnTo>
                <a:lnTo>
                  <a:pt x="1652" y="2695"/>
                </a:lnTo>
                <a:lnTo>
                  <a:pt x="1652" y="2678"/>
                </a:lnTo>
                <a:lnTo>
                  <a:pt x="1643" y="2675"/>
                </a:lnTo>
                <a:lnTo>
                  <a:pt x="1640" y="2635"/>
                </a:lnTo>
                <a:lnTo>
                  <a:pt x="1651" y="2627"/>
                </a:lnTo>
                <a:lnTo>
                  <a:pt x="1654" y="2618"/>
                </a:lnTo>
                <a:lnTo>
                  <a:pt x="1656" y="2602"/>
                </a:lnTo>
                <a:lnTo>
                  <a:pt x="1649" y="2593"/>
                </a:lnTo>
                <a:lnTo>
                  <a:pt x="1645" y="2586"/>
                </a:lnTo>
                <a:lnTo>
                  <a:pt x="1643" y="2576"/>
                </a:lnTo>
                <a:lnTo>
                  <a:pt x="1640" y="2566"/>
                </a:lnTo>
                <a:lnTo>
                  <a:pt x="1636" y="2566"/>
                </a:lnTo>
                <a:lnTo>
                  <a:pt x="1632" y="2551"/>
                </a:lnTo>
                <a:lnTo>
                  <a:pt x="1629" y="2551"/>
                </a:lnTo>
                <a:lnTo>
                  <a:pt x="1629" y="2529"/>
                </a:lnTo>
                <a:lnTo>
                  <a:pt x="1616" y="2522"/>
                </a:lnTo>
                <a:lnTo>
                  <a:pt x="1612" y="2502"/>
                </a:lnTo>
                <a:lnTo>
                  <a:pt x="1603" y="2498"/>
                </a:lnTo>
                <a:lnTo>
                  <a:pt x="1603" y="2491"/>
                </a:lnTo>
                <a:lnTo>
                  <a:pt x="1600" y="2491"/>
                </a:lnTo>
                <a:lnTo>
                  <a:pt x="1600" y="2462"/>
                </a:lnTo>
                <a:lnTo>
                  <a:pt x="1589" y="2426"/>
                </a:lnTo>
                <a:lnTo>
                  <a:pt x="1580" y="2426"/>
                </a:lnTo>
                <a:lnTo>
                  <a:pt x="1576" y="2411"/>
                </a:lnTo>
                <a:lnTo>
                  <a:pt x="1572" y="2411"/>
                </a:lnTo>
                <a:lnTo>
                  <a:pt x="1572" y="2398"/>
                </a:lnTo>
                <a:lnTo>
                  <a:pt x="1563" y="2395"/>
                </a:lnTo>
                <a:lnTo>
                  <a:pt x="1556" y="2384"/>
                </a:lnTo>
                <a:lnTo>
                  <a:pt x="1549" y="2373"/>
                </a:lnTo>
                <a:lnTo>
                  <a:pt x="1543" y="2358"/>
                </a:lnTo>
                <a:lnTo>
                  <a:pt x="1532" y="2358"/>
                </a:lnTo>
                <a:lnTo>
                  <a:pt x="1532" y="2351"/>
                </a:lnTo>
                <a:lnTo>
                  <a:pt x="1518" y="2338"/>
                </a:lnTo>
                <a:lnTo>
                  <a:pt x="1507" y="2324"/>
                </a:lnTo>
                <a:lnTo>
                  <a:pt x="1496" y="2309"/>
                </a:lnTo>
                <a:lnTo>
                  <a:pt x="1476" y="2295"/>
                </a:lnTo>
                <a:lnTo>
                  <a:pt x="1476" y="2282"/>
                </a:lnTo>
                <a:lnTo>
                  <a:pt x="1465" y="2278"/>
                </a:lnTo>
                <a:lnTo>
                  <a:pt x="1458" y="2273"/>
                </a:lnTo>
                <a:lnTo>
                  <a:pt x="1452" y="2264"/>
                </a:lnTo>
                <a:lnTo>
                  <a:pt x="1452" y="2249"/>
                </a:lnTo>
                <a:lnTo>
                  <a:pt x="1440" y="2244"/>
                </a:lnTo>
                <a:lnTo>
                  <a:pt x="1436" y="2235"/>
                </a:lnTo>
                <a:lnTo>
                  <a:pt x="1436" y="2218"/>
                </a:lnTo>
                <a:lnTo>
                  <a:pt x="1429" y="2218"/>
                </a:lnTo>
                <a:lnTo>
                  <a:pt x="1423" y="2206"/>
                </a:lnTo>
                <a:lnTo>
                  <a:pt x="1420" y="2196"/>
                </a:lnTo>
                <a:lnTo>
                  <a:pt x="1414" y="2187"/>
                </a:lnTo>
                <a:lnTo>
                  <a:pt x="1411" y="2175"/>
                </a:lnTo>
                <a:lnTo>
                  <a:pt x="1409" y="2158"/>
                </a:lnTo>
                <a:lnTo>
                  <a:pt x="1432" y="2158"/>
                </a:lnTo>
                <a:lnTo>
                  <a:pt x="1432" y="2151"/>
                </a:lnTo>
                <a:lnTo>
                  <a:pt x="1440" y="2146"/>
                </a:lnTo>
                <a:lnTo>
                  <a:pt x="1440" y="2086"/>
                </a:lnTo>
                <a:lnTo>
                  <a:pt x="1449" y="2086"/>
                </a:lnTo>
                <a:lnTo>
                  <a:pt x="1443" y="2075"/>
                </a:lnTo>
                <a:lnTo>
                  <a:pt x="1440" y="2075"/>
                </a:lnTo>
                <a:lnTo>
                  <a:pt x="1438" y="2060"/>
                </a:lnTo>
                <a:lnTo>
                  <a:pt x="1441" y="2047"/>
                </a:lnTo>
                <a:lnTo>
                  <a:pt x="1447" y="2035"/>
                </a:lnTo>
                <a:lnTo>
                  <a:pt x="1452" y="2026"/>
                </a:lnTo>
                <a:lnTo>
                  <a:pt x="1460" y="2022"/>
                </a:lnTo>
                <a:lnTo>
                  <a:pt x="1460" y="1998"/>
                </a:lnTo>
                <a:lnTo>
                  <a:pt x="1469" y="1998"/>
                </a:lnTo>
                <a:lnTo>
                  <a:pt x="1467" y="1993"/>
                </a:lnTo>
                <a:lnTo>
                  <a:pt x="1463" y="1986"/>
                </a:lnTo>
                <a:lnTo>
                  <a:pt x="1463" y="1978"/>
                </a:lnTo>
                <a:lnTo>
                  <a:pt x="1463" y="1969"/>
                </a:lnTo>
                <a:lnTo>
                  <a:pt x="1469" y="1969"/>
                </a:lnTo>
                <a:lnTo>
                  <a:pt x="1469" y="1955"/>
                </a:lnTo>
                <a:lnTo>
                  <a:pt x="1460" y="1951"/>
                </a:lnTo>
                <a:lnTo>
                  <a:pt x="1460" y="1942"/>
                </a:lnTo>
                <a:lnTo>
                  <a:pt x="1456" y="1942"/>
                </a:lnTo>
                <a:lnTo>
                  <a:pt x="1452" y="1922"/>
                </a:lnTo>
                <a:lnTo>
                  <a:pt x="1432" y="1918"/>
                </a:lnTo>
                <a:lnTo>
                  <a:pt x="1429" y="1915"/>
                </a:lnTo>
                <a:lnTo>
                  <a:pt x="1427" y="1911"/>
                </a:lnTo>
                <a:lnTo>
                  <a:pt x="1423" y="1907"/>
                </a:lnTo>
                <a:lnTo>
                  <a:pt x="1421" y="1904"/>
                </a:lnTo>
                <a:lnTo>
                  <a:pt x="1420" y="1898"/>
                </a:lnTo>
                <a:lnTo>
                  <a:pt x="1416" y="1898"/>
                </a:lnTo>
                <a:lnTo>
                  <a:pt x="1416" y="1886"/>
                </a:lnTo>
                <a:lnTo>
                  <a:pt x="1396" y="1886"/>
                </a:lnTo>
                <a:lnTo>
                  <a:pt x="1396" y="1882"/>
                </a:lnTo>
                <a:lnTo>
                  <a:pt x="1372" y="1882"/>
                </a:lnTo>
                <a:lnTo>
                  <a:pt x="1372" y="1886"/>
                </a:lnTo>
                <a:lnTo>
                  <a:pt x="1343" y="1886"/>
                </a:lnTo>
                <a:lnTo>
                  <a:pt x="1343" y="1882"/>
                </a:lnTo>
                <a:lnTo>
                  <a:pt x="1340" y="1882"/>
                </a:lnTo>
                <a:lnTo>
                  <a:pt x="1332" y="1895"/>
                </a:lnTo>
                <a:lnTo>
                  <a:pt x="1256" y="1898"/>
                </a:lnTo>
                <a:lnTo>
                  <a:pt x="1252" y="1893"/>
                </a:lnTo>
                <a:lnTo>
                  <a:pt x="1249" y="1891"/>
                </a:lnTo>
                <a:lnTo>
                  <a:pt x="1245" y="1889"/>
                </a:lnTo>
                <a:lnTo>
                  <a:pt x="1243" y="1889"/>
                </a:lnTo>
                <a:lnTo>
                  <a:pt x="1240" y="1886"/>
                </a:lnTo>
                <a:lnTo>
                  <a:pt x="1240" y="1878"/>
                </a:lnTo>
                <a:lnTo>
                  <a:pt x="1232" y="1875"/>
                </a:lnTo>
                <a:lnTo>
                  <a:pt x="1223" y="1835"/>
                </a:lnTo>
                <a:lnTo>
                  <a:pt x="1216" y="1829"/>
                </a:lnTo>
                <a:lnTo>
                  <a:pt x="1216" y="1822"/>
                </a:lnTo>
                <a:lnTo>
                  <a:pt x="1209" y="1818"/>
                </a:lnTo>
                <a:lnTo>
                  <a:pt x="1209" y="1811"/>
                </a:lnTo>
                <a:lnTo>
                  <a:pt x="1203" y="1811"/>
                </a:lnTo>
                <a:lnTo>
                  <a:pt x="1203" y="1802"/>
                </a:lnTo>
                <a:lnTo>
                  <a:pt x="1176" y="1778"/>
                </a:lnTo>
                <a:lnTo>
                  <a:pt x="1100" y="1775"/>
                </a:lnTo>
                <a:lnTo>
                  <a:pt x="1100" y="1778"/>
                </a:lnTo>
                <a:lnTo>
                  <a:pt x="1016" y="1791"/>
                </a:lnTo>
                <a:lnTo>
                  <a:pt x="1016" y="1802"/>
                </a:lnTo>
                <a:lnTo>
                  <a:pt x="1012" y="1804"/>
                </a:lnTo>
                <a:lnTo>
                  <a:pt x="1009" y="1807"/>
                </a:lnTo>
                <a:lnTo>
                  <a:pt x="1007" y="1807"/>
                </a:lnTo>
                <a:lnTo>
                  <a:pt x="1003" y="1809"/>
                </a:lnTo>
                <a:lnTo>
                  <a:pt x="1000" y="1809"/>
                </a:lnTo>
                <a:lnTo>
                  <a:pt x="996" y="1809"/>
                </a:lnTo>
                <a:lnTo>
                  <a:pt x="989" y="1811"/>
                </a:lnTo>
                <a:lnTo>
                  <a:pt x="989" y="1815"/>
                </a:lnTo>
                <a:lnTo>
                  <a:pt x="943" y="1818"/>
                </a:lnTo>
                <a:lnTo>
                  <a:pt x="940" y="1826"/>
                </a:lnTo>
                <a:lnTo>
                  <a:pt x="923" y="1829"/>
                </a:lnTo>
                <a:lnTo>
                  <a:pt x="920" y="1838"/>
                </a:lnTo>
                <a:lnTo>
                  <a:pt x="903" y="1842"/>
                </a:lnTo>
                <a:lnTo>
                  <a:pt x="903" y="1846"/>
                </a:lnTo>
                <a:lnTo>
                  <a:pt x="869" y="1851"/>
                </a:lnTo>
                <a:lnTo>
                  <a:pt x="869" y="1855"/>
                </a:lnTo>
                <a:lnTo>
                  <a:pt x="860" y="1855"/>
                </a:lnTo>
                <a:lnTo>
                  <a:pt x="856" y="1862"/>
                </a:lnTo>
                <a:lnTo>
                  <a:pt x="841" y="1869"/>
                </a:lnTo>
                <a:lnTo>
                  <a:pt x="820" y="1871"/>
                </a:lnTo>
                <a:lnTo>
                  <a:pt x="809" y="1858"/>
                </a:lnTo>
                <a:lnTo>
                  <a:pt x="796" y="1856"/>
                </a:lnTo>
                <a:lnTo>
                  <a:pt x="781" y="1856"/>
                </a:lnTo>
                <a:lnTo>
                  <a:pt x="763" y="1855"/>
                </a:lnTo>
                <a:lnTo>
                  <a:pt x="763" y="1851"/>
                </a:lnTo>
                <a:lnTo>
                  <a:pt x="740" y="1851"/>
                </a:lnTo>
                <a:lnTo>
                  <a:pt x="736" y="1842"/>
                </a:lnTo>
                <a:lnTo>
                  <a:pt x="729" y="1840"/>
                </a:lnTo>
                <a:lnTo>
                  <a:pt x="714" y="1840"/>
                </a:lnTo>
                <a:lnTo>
                  <a:pt x="701" y="1840"/>
                </a:lnTo>
                <a:lnTo>
                  <a:pt x="692" y="1842"/>
                </a:lnTo>
                <a:lnTo>
                  <a:pt x="689" y="1851"/>
                </a:lnTo>
                <a:lnTo>
                  <a:pt x="663" y="1851"/>
                </a:lnTo>
                <a:lnTo>
                  <a:pt x="663" y="1846"/>
                </a:lnTo>
                <a:lnTo>
                  <a:pt x="652" y="1851"/>
                </a:lnTo>
                <a:lnTo>
                  <a:pt x="652" y="1855"/>
                </a:lnTo>
                <a:lnTo>
                  <a:pt x="629" y="1855"/>
                </a:lnTo>
                <a:lnTo>
                  <a:pt x="629" y="1858"/>
                </a:lnTo>
                <a:lnTo>
                  <a:pt x="620" y="1858"/>
                </a:lnTo>
                <a:lnTo>
                  <a:pt x="616" y="1866"/>
                </a:lnTo>
                <a:lnTo>
                  <a:pt x="609" y="1866"/>
                </a:lnTo>
                <a:lnTo>
                  <a:pt x="609" y="1871"/>
                </a:lnTo>
                <a:lnTo>
                  <a:pt x="576" y="1875"/>
                </a:lnTo>
                <a:lnTo>
                  <a:pt x="576" y="1878"/>
                </a:lnTo>
                <a:lnTo>
                  <a:pt x="563" y="1878"/>
                </a:lnTo>
                <a:lnTo>
                  <a:pt x="560" y="1886"/>
                </a:lnTo>
                <a:lnTo>
                  <a:pt x="549" y="1886"/>
                </a:lnTo>
                <a:lnTo>
                  <a:pt x="549" y="1889"/>
                </a:lnTo>
                <a:lnTo>
                  <a:pt x="509" y="1895"/>
                </a:lnTo>
                <a:lnTo>
                  <a:pt x="509" y="1889"/>
                </a:lnTo>
                <a:lnTo>
                  <a:pt x="500" y="1889"/>
                </a:lnTo>
                <a:lnTo>
                  <a:pt x="496" y="1882"/>
                </a:lnTo>
                <a:lnTo>
                  <a:pt x="483" y="1882"/>
                </a:lnTo>
                <a:lnTo>
                  <a:pt x="480" y="1875"/>
                </a:lnTo>
                <a:lnTo>
                  <a:pt x="472" y="1875"/>
                </a:lnTo>
                <a:lnTo>
                  <a:pt x="469" y="1866"/>
                </a:lnTo>
                <a:lnTo>
                  <a:pt x="460" y="1866"/>
                </a:lnTo>
                <a:lnTo>
                  <a:pt x="456" y="1858"/>
                </a:lnTo>
                <a:lnTo>
                  <a:pt x="449" y="1858"/>
                </a:lnTo>
                <a:lnTo>
                  <a:pt x="443" y="1851"/>
                </a:lnTo>
                <a:lnTo>
                  <a:pt x="429" y="1846"/>
                </a:lnTo>
                <a:lnTo>
                  <a:pt x="420" y="1835"/>
                </a:lnTo>
                <a:lnTo>
                  <a:pt x="412" y="1835"/>
                </a:lnTo>
                <a:lnTo>
                  <a:pt x="372" y="1791"/>
                </a:lnTo>
                <a:lnTo>
                  <a:pt x="363" y="1791"/>
                </a:lnTo>
                <a:lnTo>
                  <a:pt x="360" y="1782"/>
                </a:lnTo>
                <a:lnTo>
                  <a:pt x="349" y="1778"/>
                </a:lnTo>
                <a:lnTo>
                  <a:pt x="349" y="1775"/>
                </a:lnTo>
                <a:lnTo>
                  <a:pt x="332" y="1769"/>
                </a:lnTo>
                <a:lnTo>
                  <a:pt x="329" y="1762"/>
                </a:lnTo>
                <a:lnTo>
                  <a:pt x="316" y="1762"/>
                </a:lnTo>
                <a:lnTo>
                  <a:pt x="309" y="1742"/>
                </a:lnTo>
                <a:lnTo>
                  <a:pt x="300" y="1742"/>
                </a:lnTo>
                <a:lnTo>
                  <a:pt x="300" y="1738"/>
                </a:lnTo>
                <a:lnTo>
                  <a:pt x="292" y="1738"/>
                </a:lnTo>
                <a:lnTo>
                  <a:pt x="289" y="1731"/>
                </a:lnTo>
                <a:lnTo>
                  <a:pt x="276" y="1731"/>
                </a:lnTo>
                <a:lnTo>
                  <a:pt x="269" y="1718"/>
                </a:lnTo>
                <a:lnTo>
                  <a:pt x="265" y="1716"/>
                </a:lnTo>
                <a:lnTo>
                  <a:pt x="261" y="1716"/>
                </a:lnTo>
                <a:lnTo>
                  <a:pt x="260" y="1716"/>
                </a:lnTo>
                <a:lnTo>
                  <a:pt x="258" y="1716"/>
                </a:lnTo>
                <a:lnTo>
                  <a:pt x="258" y="1716"/>
                </a:lnTo>
                <a:lnTo>
                  <a:pt x="256" y="1716"/>
                </a:lnTo>
                <a:lnTo>
                  <a:pt x="254" y="1715"/>
                </a:lnTo>
                <a:lnTo>
                  <a:pt x="254" y="1711"/>
                </a:lnTo>
                <a:lnTo>
                  <a:pt x="252" y="1706"/>
                </a:lnTo>
                <a:lnTo>
                  <a:pt x="240" y="1706"/>
                </a:lnTo>
                <a:lnTo>
                  <a:pt x="236" y="1689"/>
                </a:lnTo>
                <a:lnTo>
                  <a:pt x="232" y="1689"/>
                </a:lnTo>
                <a:lnTo>
                  <a:pt x="232" y="1678"/>
                </a:lnTo>
                <a:lnTo>
                  <a:pt x="216" y="1671"/>
                </a:lnTo>
                <a:lnTo>
                  <a:pt x="212" y="1622"/>
                </a:lnTo>
                <a:lnTo>
                  <a:pt x="216" y="1622"/>
                </a:lnTo>
                <a:lnTo>
                  <a:pt x="216" y="1618"/>
                </a:lnTo>
                <a:lnTo>
                  <a:pt x="209" y="1615"/>
                </a:lnTo>
                <a:lnTo>
                  <a:pt x="203" y="1602"/>
                </a:lnTo>
                <a:lnTo>
                  <a:pt x="192" y="1595"/>
                </a:lnTo>
                <a:lnTo>
                  <a:pt x="192" y="1582"/>
                </a:lnTo>
                <a:lnTo>
                  <a:pt x="189" y="1582"/>
                </a:lnTo>
                <a:lnTo>
                  <a:pt x="189" y="1578"/>
                </a:lnTo>
                <a:lnTo>
                  <a:pt x="185" y="1576"/>
                </a:lnTo>
                <a:lnTo>
                  <a:pt x="180" y="1575"/>
                </a:lnTo>
                <a:lnTo>
                  <a:pt x="176" y="1575"/>
                </a:lnTo>
                <a:lnTo>
                  <a:pt x="171" y="1573"/>
                </a:lnTo>
                <a:lnTo>
                  <a:pt x="169" y="1569"/>
                </a:lnTo>
                <a:lnTo>
                  <a:pt x="169" y="1562"/>
                </a:lnTo>
                <a:lnTo>
                  <a:pt x="149" y="1558"/>
                </a:lnTo>
                <a:lnTo>
                  <a:pt x="143" y="1547"/>
                </a:lnTo>
                <a:lnTo>
                  <a:pt x="140" y="1540"/>
                </a:lnTo>
                <a:lnTo>
                  <a:pt x="134" y="1531"/>
                </a:lnTo>
                <a:lnTo>
                  <a:pt x="132" y="1518"/>
                </a:lnTo>
                <a:lnTo>
                  <a:pt x="118" y="1511"/>
                </a:lnTo>
                <a:lnTo>
                  <a:pt x="111" y="1498"/>
                </a:lnTo>
                <a:lnTo>
                  <a:pt x="109" y="1478"/>
                </a:lnTo>
                <a:lnTo>
                  <a:pt x="107" y="1476"/>
                </a:lnTo>
                <a:lnTo>
                  <a:pt x="105" y="1476"/>
                </a:lnTo>
                <a:lnTo>
                  <a:pt x="105" y="1475"/>
                </a:lnTo>
                <a:lnTo>
                  <a:pt x="105" y="1475"/>
                </a:lnTo>
                <a:lnTo>
                  <a:pt x="105" y="1473"/>
                </a:lnTo>
                <a:lnTo>
                  <a:pt x="103" y="1469"/>
                </a:lnTo>
                <a:lnTo>
                  <a:pt x="92" y="1469"/>
                </a:lnTo>
                <a:lnTo>
                  <a:pt x="92" y="1478"/>
                </a:lnTo>
                <a:lnTo>
                  <a:pt x="72" y="1478"/>
                </a:lnTo>
                <a:lnTo>
                  <a:pt x="69" y="1462"/>
                </a:lnTo>
                <a:lnTo>
                  <a:pt x="56" y="1458"/>
                </a:lnTo>
                <a:lnTo>
                  <a:pt x="54" y="1453"/>
                </a:lnTo>
                <a:lnTo>
                  <a:pt x="52" y="1449"/>
                </a:lnTo>
                <a:lnTo>
                  <a:pt x="51" y="1446"/>
                </a:lnTo>
                <a:lnTo>
                  <a:pt x="49" y="1444"/>
                </a:lnTo>
                <a:lnTo>
                  <a:pt x="45" y="1440"/>
                </a:lnTo>
                <a:lnTo>
                  <a:pt x="43" y="1435"/>
                </a:lnTo>
                <a:lnTo>
                  <a:pt x="29" y="1435"/>
                </a:lnTo>
                <a:lnTo>
                  <a:pt x="25" y="1416"/>
                </a:lnTo>
                <a:lnTo>
                  <a:pt x="23" y="1395"/>
                </a:lnTo>
                <a:lnTo>
                  <a:pt x="27" y="1386"/>
                </a:lnTo>
                <a:lnTo>
                  <a:pt x="27" y="1376"/>
                </a:lnTo>
                <a:lnTo>
                  <a:pt x="27" y="1366"/>
                </a:lnTo>
                <a:lnTo>
                  <a:pt x="29" y="1355"/>
                </a:lnTo>
                <a:lnTo>
                  <a:pt x="32" y="1355"/>
                </a:lnTo>
                <a:lnTo>
                  <a:pt x="34" y="1351"/>
                </a:lnTo>
                <a:lnTo>
                  <a:pt x="34" y="1347"/>
                </a:lnTo>
                <a:lnTo>
                  <a:pt x="36" y="1344"/>
                </a:lnTo>
                <a:lnTo>
                  <a:pt x="36" y="1338"/>
                </a:lnTo>
                <a:lnTo>
                  <a:pt x="23" y="1335"/>
                </a:lnTo>
                <a:lnTo>
                  <a:pt x="20" y="1322"/>
                </a:lnTo>
                <a:lnTo>
                  <a:pt x="14" y="1311"/>
                </a:lnTo>
                <a:lnTo>
                  <a:pt x="7" y="1302"/>
                </a:lnTo>
                <a:lnTo>
                  <a:pt x="3" y="1291"/>
                </a:lnTo>
                <a:lnTo>
                  <a:pt x="0" y="1275"/>
                </a:lnTo>
                <a:lnTo>
                  <a:pt x="14" y="1264"/>
                </a:lnTo>
                <a:lnTo>
                  <a:pt x="27" y="1251"/>
                </a:lnTo>
                <a:lnTo>
                  <a:pt x="36" y="1235"/>
                </a:lnTo>
                <a:lnTo>
                  <a:pt x="40" y="1235"/>
                </a:lnTo>
                <a:lnTo>
                  <a:pt x="43" y="1209"/>
                </a:lnTo>
                <a:lnTo>
                  <a:pt x="49" y="1209"/>
                </a:lnTo>
                <a:lnTo>
                  <a:pt x="52" y="1166"/>
                </a:lnTo>
                <a:lnTo>
                  <a:pt x="60" y="1162"/>
                </a:lnTo>
                <a:lnTo>
                  <a:pt x="63" y="1142"/>
                </a:lnTo>
                <a:lnTo>
                  <a:pt x="69" y="1142"/>
                </a:lnTo>
                <a:lnTo>
                  <a:pt x="69" y="1135"/>
                </a:lnTo>
                <a:lnTo>
                  <a:pt x="72" y="1135"/>
                </a:lnTo>
                <a:lnTo>
                  <a:pt x="78" y="1113"/>
                </a:lnTo>
                <a:lnTo>
                  <a:pt x="76" y="1089"/>
                </a:lnTo>
                <a:lnTo>
                  <a:pt x="72" y="1066"/>
                </a:lnTo>
                <a:lnTo>
                  <a:pt x="72" y="1049"/>
                </a:lnTo>
                <a:lnTo>
                  <a:pt x="56" y="1038"/>
                </a:lnTo>
                <a:lnTo>
                  <a:pt x="60" y="1002"/>
                </a:lnTo>
                <a:lnTo>
                  <a:pt x="63" y="1002"/>
                </a:lnTo>
                <a:lnTo>
                  <a:pt x="63" y="995"/>
                </a:lnTo>
                <a:lnTo>
                  <a:pt x="69" y="995"/>
                </a:lnTo>
                <a:lnTo>
                  <a:pt x="69" y="982"/>
                </a:lnTo>
                <a:lnTo>
                  <a:pt x="67" y="971"/>
                </a:lnTo>
                <a:lnTo>
                  <a:pt x="63" y="962"/>
                </a:lnTo>
                <a:lnTo>
                  <a:pt x="52" y="962"/>
                </a:lnTo>
                <a:lnTo>
                  <a:pt x="52" y="955"/>
                </a:lnTo>
                <a:lnTo>
                  <a:pt x="51" y="956"/>
                </a:lnTo>
                <a:lnTo>
                  <a:pt x="49" y="956"/>
                </a:lnTo>
                <a:lnTo>
                  <a:pt x="49" y="956"/>
                </a:lnTo>
                <a:lnTo>
                  <a:pt x="49" y="958"/>
                </a:lnTo>
                <a:lnTo>
                  <a:pt x="49" y="958"/>
                </a:lnTo>
                <a:lnTo>
                  <a:pt x="49" y="962"/>
                </a:lnTo>
                <a:lnTo>
                  <a:pt x="23" y="962"/>
                </a:lnTo>
                <a:lnTo>
                  <a:pt x="29" y="902"/>
                </a:lnTo>
                <a:lnTo>
                  <a:pt x="36" y="902"/>
                </a:lnTo>
                <a:lnTo>
                  <a:pt x="36" y="871"/>
                </a:lnTo>
                <a:lnTo>
                  <a:pt x="63" y="849"/>
                </a:lnTo>
                <a:lnTo>
                  <a:pt x="69" y="831"/>
                </a:lnTo>
                <a:lnTo>
                  <a:pt x="72" y="831"/>
                </a:lnTo>
                <a:lnTo>
                  <a:pt x="76" y="815"/>
                </a:lnTo>
                <a:lnTo>
                  <a:pt x="80" y="815"/>
                </a:lnTo>
                <a:lnTo>
                  <a:pt x="80" y="802"/>
                </a:lnTo>
                <a:lnTo>
                  <a:pt x="89" y="798"/>
                </a:lnTo>
                <a:lnTo>
                  <a:pt x="92" y="769"/>
                </a:lnTo>
                <a:lnTo>
                  <a:pt x="92" y="769"/>
                </a:lnTo>
                <a:lnTo>
                  <a:pt x="94" y="767"/>
                </a:lnTo>
                <a:lnTo>
                  <a:pt x="96" y="767"/>
                </a:lnTo>
                <a:lnTo>
                  <a:pt x="98" y="766"/>
                </a:lnTo>
                <a:lnTo>
                  <a:pt x="98" y="764"/>
                </a:lnTo>
                <a:lnTo>
                  <a:pt x="100" y="758"/>
                </a:lnTo>
                <a:lnTo>
                  <a:pt x="109" y="758"/>
                </a:lnTo>
                <a:lnTo>
                  <a:pt x="149" y="715"/>
                </a:lnTo>
                <a:lnTo>
                  <a:pt x="156" y="709"/>
                </a:lnTo>
                <a:lnTo>
                  <a:pt x="156" y="675"/>
                </a:lnTo>
                <a:lnTo>
                  <a:pt x="160" y="675"/>
                </a:lnTo>
                <a:lnTo>
                  <a:pt x="163" y="658"/>
                </a:lnTo>
                <a:lnTo>
                  <a:pt x="172" y="655"/>
                </a:lnTo>
                <a:lnTo>
                  <a:pt x="172" y="646"/>
                </a:lnTo>
                <a:lnTo>
                  <a:pt x="176" y="646"/>
                </a:lnTo>
                <a:lnTo>
                  <a:pt x="176" y="629"/>
                </a:lnTo>
                <a:lnTo>
                  <a:pt x="180" y="629"/>
                </a:lnTo>
                <a:lnTo>
                  <a:pt x="183" y="626"/>
                </a:lnTo>
                <a:lnTo>
                  <a:pt x="187" y="624"/>
                </a:lnTo>
                <a:lnTo>
                  <a:pt x="191" y="624"/>
                </a:lnTo>
                <a:lnTo>
                  <a:pt x="194" y="624"/>
                </a:lnTo>
                <a:lnTo>
                  <a:pt x="196" y="624"/>
                </a:lnTo>
                <a:lnTo>
                  <a:pt x="200" y="624"/>
                </a:lnTo>
                <a:lnTo>
                  <a:pt x="203" y="622"/>
                </a:lnTo>
                <a:lnTo>
                  <a:pt x="212" y="611"/>
                </a:lnTo>
                <a:lnTo>
                  <a:pt x="220" y="611"/>
                </a:lnTo>
                <a:lnTo>
                  <a:pt x="223" y="602"/>
                </a:lnTo>
                <a:lnTo>
                  <a:pt x="229" y="602"/>
                </a:lnTo>
                <a:lnTo>
                  <a:pt x="229" y="595"/>
                </a:lnTo>
                <a:lnTo>
                  <a:pt x="236" y="589"/>
                </a:lnTo>
                <a:lnTo>
                  <a:pt x="236" y="582"/>
                </a:lnTo>
                <a:lnTo>
                  <a:pt x="243" y="578"/>
                </a:lnTo>
                <a:lnTo>
                  <a:pt x="243" y="558"/>
                </a:lnTo>
                <a:lnTo>
                  <a:pt x="249" y="558"/>
                </a:lnTo>
                <a:lnTo>
                  <a:pt x="251" y="555"/>
                </a:lnTo>
                <a:lnTo>
                  <a:pt x="252" y="551"/>
                </a:lnTo>
                <a:lnTo>
                  <a:pt x="254" y="549"/>
                </a:lnTo>
                <a:lnTo>
                  <a:pt x="254" y="544"/>
                </a:lnTo>
                <a:lnTo>
                  <a:pt x="256" y="538"/>
                </a:lnTo>
                <a:lnTo>
                  <a:pt x="280" y="531"/>
                </a:lnTo>
                <a:lnTo>
                  <a:pt x="280" y="526"/>
                </a:lnTo>
                <a:lnTo>
                  <a:pt x="320" y="522"/>
                </a:lnTo>
                <a:lnTo>
                  <a:pt x="320" y="518"/>
                </a:lnTo>
                <a:lnTo>
                  <a:pt x="329" y="518"/>
                </a:lnTo>
                <a:lnTo>
                  <a:pt x="329" y="515"/>
                </a:lnTo>
                <a:lnTo>
                  <a:pt x="349" y="509"/>
                </a:lnTo>
                <a:lnTo>
                  <a:pt x="372" y="482"/>
                </a:lnTo>
                <a:lnTo>
                  <a:pt x="389" y="478"/>
                </a:lnTo>
                <a:lnTo>
                  <a:pt x="443" y="415"/>
                </a:lnTo>
                <a:lnTo>
                  <a:pt x="441" y="398"/>
                </a:lnTo>
                <a:lnTo>
                  <a:pt x="436" y="380"/>
                </a:lnTo>
                <a:lnTo>
                  <a:pt x="434" y="362"/>
                </a:lnTo>
                <a:lnTo>
                  <a:pt x="436" y="342"/>
                </a:lnTo>
                <a:lnTo>
                  <a:pt x="445" y="320"/>
                </a:lnTo>
                <a:lnTo>
                  <a:pt x="460" y="302"/>
                </a:lnTo>
                <a:lnTo>
                  <a:pt x="472" y="295"/>
                </a:lnTo>
                <a:lnTo>
                  <a:pt x="472" y="271"/>
                </a:lnTo>
                <a:lnTo>
                  <a:pt x="476" y="271"/>
                </a:lnTo>
                <a:lnTo>
                  <a:pt x="496" y="246"/>
                </a:lnTo>
                <a:lnTo>
                  <a:pt x="503" y="246"/>
                </a:lnTo>
                <a:lnTo>
                  <a:pt x="520" y="226"/>
                </a:lnTo>
                <a:lnTo>
                  <a:pt x="529" y="226"/>
                </a:lnTo>
                <a:lnTo>
                  <a:pt x="529" y="222"/>
                </a:lnTo>
                <a:lnTo>
                  <a:pt x="536" y="222"/>
                </a:lnTo>
                <a:lnTo>
                  <a:pt x="536" y="218"/>
                </a:lnTo>
                <a:lnTo>
                  <a:pt x="549" y="218"/>
                </a:lnTo>
                <a:lnTo>
                  <a:pt x="549" y="215"/>
                </a:lnTo>
                <a:lnTo>
                  <a:pt x="563" y="209"/>
                </a:lnTo>
                <a:lnTo>
                  <a:pt x="563" y="206"/>
                </a:lnTo>
                <a:lnTo>
                  <a:pt x="583" y="202"/>
                </a:lnTo>
                <a:lnTo>
                  <a:pt x="589" y="195"/>
                </a:lnTo>
                <a:lnTo>
                  <a:pt x="596" y="195"/>
                </a:lnTo>
                <a:lnTo>
                  <a:pt x="603" y="182"/>
                </a:lnTo>
                <a:lnTo>
                  <a:pt x="609" y="182"/>
                </a:lnTo>
                <a:lnTo>
                  <a:pt x="609" y="175"/>
                </a:lnTo>
                <a:lnTo>
                  <a:pt x="620" y="166"/>
                </a:lnTo>
                <a:lnTo>
                  <a:pt x="620" y="158"/>
                </a:lnTo>
                <a:lnTo>
                  <a:pt x="623" y="158"/>
                </a:lnTo>
                <a:lnTo>
                  <a:pt x="623" y="149"/>
                </a:lnTo>
                <a:lnTo>
                  <a:pt x="629" y="149"/>
                </a:lnTo>
                <a:lnTo>
                  <a:pt x="629" y="142"/>
                </a:lnTo>
                <a:lnTo>
                  <a:pt x="632" y="142"/>
                </a:lnTo>
                <a:lnTo>
                  <a:pt x="632" y="135"/>
                </a:lnTo>
                <a:lnTo>
                  <a:pt x="640" y="131"/>
                </a:lnTo>
                <a:lnTo>
                  <a:pt x="640" y="122"/>
                </a:lnTo>
                <a:lnTo>
                  <a:pt x="643" y="122"/>
                </a:lnTo>
                <a:lnTo>
                  <a:pt x="643" y="115"/>
                </a:lnTo>
                <a:lnTo>
                  <a:pt x="649" y="115"/>
                </a:lnTo>
                <a:lnTo>
                  <a:pt x="649" y="106"/>
                </a:lnTo>
                <a:lnTo>
                  <a:pt x="652" y="106"/>
                </a:lnTo>
                <a:lnTo>
                  <a:pt x="652" y="98"/>
                </a:lnTo>
                <a:lnTo>
                  <a:pt x="656" y="98"/>
                </a:lnTo>
                <a:lnTo>
                  <a:pt x="660" y="86"/>
                </a:lnTo>
                <a:lnTo>
                  <a:pt x="700" y="82"/>
                </a:lnTo>
                <a:lnTo>
                  <a:pt x="705" y="93"/>
                </a:lnTo>
                <a:lnTo>
                  <a:pt x="712" y="106"/>
                </a:lnTo>
                <a:lnTo>
                  <a:pt x="720" y="115"/>
                </a:lnTo>
                <a:lnTo>
                  <a:pt x="723" y="116"/>
                </a:lnTo>
                <a:lnTo>
                  <a:pt x="725" y="116"/>
                </a:lnTo>
                <a:lnTo>
                  <a:pt x="729" y="116"/>
                </a:lnTo>
                <a:lnTo>
                  <a:pt x="731" y="118"/>
                </a:lnTo>
                <a:lnTo>
                  <a:pt x="732" y="118"/>
                </a:lnTo>
                <a:lnTo>
                  <a:pt x="736" y="122"/>
                </a:lnTo>
                <a:lnTo>
                  <a:pt x="776" y="118"/>
                </a:lnTo>
                <a:lnTo>
                  <a:pt x="776" y="122"/>
                </a:lnTo>
                <a:lnTo>
                  <a:pt x="792" y="122"/>
                </a:lnTo>
                <a:lnTo>
                  <a:pt x="796" y="115"/>
                </a:lnTo>
                <a:lnTo>
                  <a:pt x="811" y="111"/>
                </a:lnTo>
                <a:lnTo>
                  <a:pt x="829" y="111"/>
                </a:lnTo>
                <a:lnTo>
                  <a:pt x="831" y="113"/>
                </a:lnTo>
                <a:lnTo>
                  <a:pt x="832" y="116"/>
                </a:lnTo>
                <a:lnTo>
                  <a:pt x="832" y="118"/>
                </a:lnTo>
                <a:lnTo>
                  <a:pt x="834" y="122"/>
                </a:lnTo>
                <a:lnTo>
                  <a:pt x="836" y="126"/>
                </a:lnTo>
                <a:lnTo>
                  <a:pt x="856" y="124"/>
                </a:lnTo>
                <a:lnTo>
                  <a:pt x="872" y="120"/>
                </a:lnTo>
                <a:lnTo>
                  <a:pt x="889" y="115"/>
                </a:lnTo>
                <a:lnTo>
                  <a:pt x="891" y="109"/>
                </a:lnTo>
                <a:lnTo>
                  <a:pt x="894" y="107"/>
                </a:lnTo>
                <a:lnTo>
                  <a:pt x="896" y="104"/>
                </a:lnTo>
                <a:lnTo>
                  <a:pt x="898" y="100"/>
                </a:lnTo>
                <a:lnTo>
                  <a:pt x="900" y="95"/>
                </a:lnTo>
                <a:lnTo>
                  <a:pt x="916" y="91"/>
                </a:lnTo>
                <a:lnTo>
                  <a:pt x="932" y="86"/>
                </a:lnTo>
                <a:lnTo>
                  <a:pt x="932" y="82"/>
                </a:lnTo>
                <a:lnTo>
                  <a:pt x="960" y="82"/>
                </a:lnTo>
                <a:lnTo>
                  <a:pt x="972" y="66"/>
                </a:lnTo>
                <a:lnTo>
                  <a:pt x="983" y="66"/>
                </a:lnTo>
                <a:lnTo>
                  <a:pt x="992" y="55"/>
                </a:lnTo>
                <a:lnTo>
                  <a:pt x="1012" y="55"/>
                </a:lnTo>
                <a:lnTo>
                  <a:pt x="1012" y="51"/>
                </a:lnTo>
                <a:lnTo>
                  <a:pt x="1023" y="51"/>
                </a:lnTo>
                <a:lnTo>
                  <a:pt x="1023" y="46"/>
                </a:lnTo>
                <a:lnTo>
                  <a:pt x="1032" y="46"/>
                </a:lnTo>
                <a:lnTo>
                  <a:pt x="1032" y="42"/>
                </a:lnTo>
                <a:lnTo>
                  <a:pt x="1096" y="42"/>
                </a:lnTo>
                <a:lnTo>
                  <a:pt x="1103" y="29"/>
                </a:lnTo>
                <a:lnTo>
                  <a:pt x="1209" y="26"/>
                </a:lnTo>
                <a:lnTo>
                  <a:pt x="1249" y="35"/>
                </a:lnTo>
                <a:lnTo>
                  <a:pt x="1249" y="29"/>
                </a:lnTo>
                <a:lnTo>
                  <a:pt x="1269" y="29"/>
                </a:lnTo>
                <a:lnTo>
                  <a:pt x="1272" y="22"/>
                </a:lnTo>
                <a:lnTo>
                  <a:pt x="1289" y="16"/>
                </a:lnTo>
                <a:lnTo>
                  <a:pt x="1312" y="15"/>
                </a:lnTo>
                <a:lnTo>
                  <a:pt x="1316" y="26"/>
                </a:lnTo>
                <a:lnTo>
                  <a:pt x="1320" y="26"/>
                </a:lnTo>
                <a:lnTo>
                  <a:pt x="1323" y="24"/>
                </a:lnTo>
                <a:lnTo>
                  <a:pt x="1325" y="24"/>
                </a:lnTo>
                <a:lnTo>
                  <a:pt x="1325" y="22"/>
                </a:lnTo>
                <a:lnTo>
                  <a:pt x="1327" y="18"/>
                </a:lnTo>
                <a:lnTo>
                  <a:pt x="1329" y="15"/>
                </a:lnTo>
                <a:lnTo>
                  <a:pt x="1356" y="15"/>
                </a:lnTo>
                <a:lnTo>
                  <a:pt x="1356" y="18"/>
                </a:lnTo>
                <a:lnTo>
                  <a:pt x="1365" y="22"/>
                </a:lnTo>
                <a:lnTo>
                  <a:pt x="1380" y="26"/>
                </a:lnTo>
                <a:lnTo>
                  <a:pt x="1394" y="27"/>
                </a:lnTo>
                <a:lnTo>
                  <a:pt x="1409" y="26"/>
                </a:lnTo>
                <a:lnTo>
                  <a:pt x="1412" y="18"/>
                </a:lnTo>
                <a:lnTo>
                  <a:pt x="1436" y="15"/>
                </a:lnTo>
                <a:lnTo>
                  <a:pt x="1436" y="9"/>
                </a:lnTo>
                <a:lnTo>
                  <a:pt x="1443" y="7"/>
                </a:lnTo>
                <a:lnTo>
                  <a:pt x="1456" y="4"/>
                </a:lnTo>
                <a:lnTo>
                  <a:pt x="1469" y="0"/>
                </a:lnTo>
                <a:close/>
              </a:path>
            </a:pathLst>
          </a:custGeom>
          <a:solidFill>
            <a:schemeClr val="accent1">
              <a:lumMod val="40000"/>
              <a:lumOff val="60000"/>
            </a:schemeClr>
          </a:solidFill>
          <a:ln w="3175">
            <a:solidFill>
              <a:schemeClr val="bg2"/>
            </a:solidFill>
          </a:ln>
        </p:spPr>
        <p:txBody>
          <a:bodyPr vert="horz" wrap="square" lIns="91440" tIns="45720" rIns="91440" bIns="45720" numCol="1" anchor="t" anchorCtr="0" compatLnSpc="1">
            <a:prstTxWarp prst="textNoShape">
              <a:avLst/>
            </a:prstTxWarp>
          </a:bodyPr>
          <a:lstStyle/>
          <a:p>
            <a:endParaRPr lang="ko-KR" altLang="en-US"/>
          </a:p>
        </p:txBody>
      </p:sp>
      <p:sp>
        <p:nvSpPr>
          <p:cNvPr id="7" name="Text Placeholder 13"/>
          <p:cNvSpPr txBox="1">
            <a:spLocks/>
          </p:cNvSpPr>
          <p:nvPr/>
        </p:nvSpPr>
        <p:spPr>
          <a:xfrm>
            <a:off x="935088" y="1033235"/>
            <a:ext cx="5472608" cy="310215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6400" b="1" dirty="0">
              <a:solidFill>
                <a:schemeClr val="tx1">
                  <a:lumMod val="75000"/>
                  <a:lumOff val="25000"/>
                </a:schemeClr>
              </a:solidFill>
              <a:latin typeface="+mj-lt"/>
              <a:cs typeface="Arial" pitchFamily="34" charset="0"/>
            </a:endParaRPr>
          </a:p>
        </p:txBody>
      </p:sp>
      <p:sp>
        <p:nvSpPr>
          <p:cNvPr id="9" name="Content Placeholder 4"/>
          <p:cNvSpPr txBox="1">
            <a:spLocks/>
          </p:cNvSpPr>
          <p:nvPr/>
        </p:nvSpPr>
        <p:spPr>
          <a:xfrm>
            <a:off x="1016858" y="6085416"/>
            <a:ext cx="5089012" cy="316835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2400" dirty="0">
              <a:solidFill>
                <a:schemeClr val="tx1">
                  <a:lumMod val="75000"/>
                  <a:lumOff val="25000"/>
                </a:schemeClr>
              </a:solidFill>
              <a:cs typeface="Arial" pitchFamily="34" charset="0"/>
            </a:endParaRPr>
          </a:p>
          <a:p>
            <a:pPr marL="0" indent="0">
              <a:buNone/>
            </a:pPr>
            <a:endParaRPr lang="en-US" altLang="ko-KR" sz="2400" dirty="0">
              <a:solidFill>
                <a:schemeClr val="tx1">
                  <a:lumMod val="75000"/>
                  <a:lumOff val="25000"/>
                </a:schemeClr>
              </a:solidFill>
              <a:cs typeface="Arial" pitchFamily="34" charset="0"/>
            </a:endParaRPr>
          </a:p>
        </p:txBody>
      </p:sp>
      <p:sp>
        <p:nvSpPr>
          <p:cNvPr id="11" name="Oval 10"/>
          <p:cNvSpPr/>
          <p:nvPr/>
        </p:nvSpPr>
        <p:spPr>
          <a:xfrm>
            <a:off x="12168338" y="1734216"/>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2" name="Oval 11"/>
          <p:cNvSpPr/>
          <p:nvPr/>
        </p:nvSpPr>
        <p:spPr>
          <a:xfrm>
            <a:off x="12168338" y="4532930"/>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3" name="Oval 12"/>
          <p:cNvSpPr/>
          <p:nvPr/>
        </p:nvSpPr>
        <p:spPr>
          <a:xfrm>
            <a:off x="12168338" y="7331642"/>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grpSp>
        <p:nvGrpSpPr>
          <p:cNvPr id="14" name="Group 13"/>
          <p:cNvGrpSpPr/>
          <p:nvPr/>
        </p:nvGrpSpPr>
        <p:grpSpPr>
          <a:xfrm>
            <a:off x="13608497" y="1449396"/>
            <a:ext cx="3838222" cy="1747760"/>
            <a:chOff x="1472558" y="998559"/>
            <a:chExt cx="2765965" cy="873880"/>
          </a:xfrm>
        </p:grpSpPr>
        <p:sp>
          <p:nvSpPr>
            <p:cNvPr id="15" name="TextBox 14"/>
            <p:cNvSpPr txBox="1"/>
            <p:nvPr/>
          </p:nvSpPr>
          <p:spPr>
            <a:xfrm>
              <a:off x="1472558" y="1256886"/>
              <a:ext cx="2765965" cy="615553"/>
            </a:xfrm>
            <a:prstGeom prst="rect">
              <a:avLst/>
            </a:prstGeom>
            <a:noFill/>
          </p:spPr>
          <p:txBody>
            <a:bodyPr wrap="square" rtlCol="0">
              <a:spAutoFit/>
            </a:bodyPr>
            <a:lstStyle/>
            <a:p>
              <a:r>
                <a:rPr lang="fr-FR" altLang="ko-KR" sz="1800" dirty="0">
                  <a:solidFill>
                    <a:schemeClr val="bg1"/>
                  </a:solidFill>
                  <a:cs typeface="Arial" pitchFamily="34" charset="0"/>
                </a:rPr>
                <a:t>Enregistrement et suivi des ventes et locations, gestion des paiements, génération automatique de contrats et </a:t>
              </a:r>
              <a:r>
                <a:rPr lang="fr-FR" altLang="ko-KR" sz="2000" dirty="0">
                  <a:solidFill>
                    <a:schemeClr val="bg1"/>
                  </a:solidFill>
                  <a:cs typeface="Arial" pitchFamily="34" charset="0"/>
                </a:rPr>
                <a:t>suivi</a:t>
              </a:r>
              <a:r>
                <a:rPr lang="fr-FR" altLang="ko-KR" sz="1800" dirty="0">
                  <a:solidFill>
                    <a:schemeClr val="bg1"/>
                  </a:solidFill>
                  <a:cs typeface="Arial" pitchFamily="34" charset="0"/>
                </a:rPr>
                <a:t> des commissions.</a:t>
              </a:r>
              <a:endParaRPr lang="ko-KR" altLang="en-US" sz="1800" dirty="0">
                <a:solidFill>
                  <a:schemeClr val="bg1"/>
                </a:solidFill>
                <a:cs typeface="Arial" pitchFamily="34" charset="0"/>
              </a:endParaRPr>
            </a:p>
          </p:txBody>
        </p:sp>
        <p:sp>
          <p:nvSpPr>
            <p:cNvPr id="16" name="TextBox 15"/>
            <p:cNvSpPr txBox="1"/>
            <p:nvPr/>
          </p:nvSpPr>
          <p:spPr>
            <a:xfrm>
              <a:off x="1472558" y="998559"/>
              <a:ext cx="2765965" cy="230833"/>
            </a:xfrm>
            <a:prstGeom prst="rect">
              <a:avLst/>
            </a:prstGeom>
            <a:noFill/>
          </p:spPr>
          <p:txBody>
            <a:bodyPr wrap="square" rtlCol="0">
              <a:spAutoFit/>
            </a:bodyPr>
            <a:lstStyle/>
            <a:p>
              <a:r>
                <a:rPr lang="en-US" altLang="ko-KR" sz="2400" b="1" dirty="0">
                  <a:solidFill>
                    <a:schemeClr val="bg1"/>
                  </a:solidFill>
                  <a:cs typeface="Arial" pitchFamily="34" charset="0"/>
                </a:rPr>
                <a:t>Service de transaction </a:t>
              </a:r>
              <a:endParaRPr lang="ko-KR" altLang="en-US" sz="2400" b="1" dirty="0">
                <a:solidFill>
                  <a:schemeClr val="bg1"/>
                </a:solidFill>
                <a:cs typeface="Arial" pitchFamily="34" charset="0"/>
              </a:endParaRPr>
            </a:p>
          </p:txBody>
        </p:sp>
      </p:grpSp>
      <p:grpSp>
        <p:nvGrpSpPr>
          <p:cNvPr id="17" name="Group 16"/>
          <p:cNvGrpSpPr/>
          <p:nvPr/>
        </p:nvGrpSpPr>
        <p:grpSpPr>
          <a:xfrm>
            <a:off x="13608497" y="4248110"/>
            <a:ext cx="3838222" cy="2215992"/>
            <a:chOff x="1472558" y="998559"/>
            <a:chExt cx="2765965" cy="1107996"/>
          </a:xfrm>
        </p:grpSpPr>
        <p:sp>
          <p:nvSpPr>
            <p:cNvPr id="18" name="TextBox 17"/>
            <p:cNvSpPr txBox="1"/>
            <p:nvPr/>
          </p:nvSpPr>
          <p:spPr>
            <a:xfrm>
              <a:off x="1472558" y="1229392"/>
              <a:ext cx="2765965" cy="877163"/>
            </a:xfrm>
            <a:prstGeom prst="rect">
              <a:avLst/>
            </a:prstGeom>
            <a:noFill/>
          </p:spPr>
          <p:txBody>
            <a:bodyPr wrap="square" rtlCol="0">
              <a:spAutoFit/>
            </a:bodyPr>
            <a:lstStyle/>
            <a:p>
              <a:r>
                <a:rPr lang="fr-FR" altLang="ko-KR" sz="2000" dirty="0">
                  <a:solidFill>
                    <a:schemeClr val="bg1"/>
                  </a:solidFill>
                  <a:cs typeface="Arial" pitchFamily="34" charset="0"/>
                </a:rPr>
                <a:t>Gestion complète des informations clients, suivi des interactions et segmentation pour un service </a:t>
              </a:r>
              <a:r>
                <a:rPr lang="fr-FR" altLang="ko-KR" sz="1800" dirty="0">
                  <a:solidFill>
                    <a:schemeClr val="bg1"/>
                  </a:solidFill>
                  <a:cs typeface="Arial" pitchFamily="34" charset="0"/>
                </a:rPr>
                <a:t>personnalisé</a:t>
              </a:r>
              <a:r>
                <a:rPr lang="fr-FR" altLang="ko-KR" sz="2000" dirty="0">
                  <a:solidFill>
                    <a:schemeClr val="bg1"/>
                  </a:solidFill>
                  <a:cs typeface="Arial" pitchFamily="34" charset="0"/>
                </a:rPr>
                <a:t>.</a:t>
              </a:r>
              <a:endParaRPr lang="ko-KR" altLang="en-US" sz="2000" dirty="0">
                <a:solidFill>
                  <a:schemeClr val="bg1"/>
                </a:solidFill>
                <a:cs typeface="Arial" pitchFamily="34" charset="0"/>
              </a:endParaRPr>
            </a:p>
            <a:p>
              <a:endParaRPr lang="ko-KR" altLang="en-US" sz="2400" dirty="0">
                <a:solidFill>
                  <a:schemeClr val="bg1"/>
                </a:solidFill>
                <a:cs typeface="Arial" pitchFamily="34" charset="0"/>
              </a:endParaRPr>
            </a:p>
          </p:txBody>
        </p:sp>
        <p:sp>
          <p:nvSpPr>
            <p:cNvPr id="19" name="TextBox 18"/>
            <p:cNvSpPr txBox="1"/>
            <p:nvPr/>
          </p:nvSpPr>
          <p:spPr>
            <a:xfrm>
              <a:off x="1472558" y="998559"/>
              <a:ext cx="2765965" cy="230833"/>
            </a:xfrm>
            <a:prstGeom prst="rect">
              <a:avLst/>
            </a:prstGeom>
            <a:noFill/>
          </p:spPr>
          <p:txBody>
            <a:bodyPr wrap="square" rtlCol="0">
              <a:spAutoFit/>
            </a:bodyPr>
            <a:lstStyle/>
            <a:p>
              <a:r>
                <a:rPr lang="en-US" altLang="ko-KR" sz="2400" b="1" dirty="0">
                  <a:solidFill>
                    <a:schemeClr val="bg1"/>
                  </a:solidFill>
                  <a:cs typeface="Arial" pitchFamily="34" charset="0"/>
                </a:rPr>
                <a:t>Service client </a:t>
              </a:r>
              <a:endParaRPr lang="ko-KR" altLang="en-US" sz="2400" b="1" dirty="0">
                <a:solidFill>
                  <a:schemeClr val="bg1"/>
                </a:solidFill>
                <a:cs typeface="Arial" pitchFamily="34" charset="0"/>
              </a:endParaRPr>
            </a:p>
          </p:txBody>
        </p:sp>
      </p:grpSp>
      <p:grpSp>
        <p:nvGrpSpPr>
          <p:cNvPr id="20" name="Group 19"/>
          <p:cNvGrpSpPr/>
          <p:nvPr/>
        </p:nvGrpSpPr>
        <p:grpSpPr>
          <a:xfrm>
            <a:off x="13608497" y="7038317"/>
            <a:ext cx="3838222" cy="1200994"/>
            <a:chOff x="1483186" y="998559"/>
            <a:chExt cx="2765965" cy="600497"/>
          </a:xfrm>
        </p:grpSpPr>
        <p:sp>
          <p:nvSpPr>
            <p:cNvPr id="21" name="TextBox 20"/>
            <p:cNvSpPr txBox="1"/>
            <p:nvPr/>
          </p:nvSpPr>
          <p:spPr>
            <a:xfrm>
              <a:off x="1483186" y="1399001"/>
              <a:ext cx="2765965" cy="200055"/>
            </a:xfrm>
            <a:prstGeom prst="rect">
              <a:avLst/>
            </a:prstGeom>
            <a:noFill/>
          </p:spPr>
          <p:txBody>
            <a:bodyPr wrap="square" rtlCol="0">
              <a:spAutoFit/>
            </a:bodyPr>
            <a:lstStyle/>
            <a:p>
              <a:r>
                <a:rPr lang="fr-FR" altLang="ko-KR" sz="2000" dirty="0">
                  <a:solidFill>
                    <a:schemeClr val="bg1"/>
                  </a:solidFill>
                  <a:cs typeface="Arial" pitchFamily="34" charset="0"/>
                </a:rPr>
                <a:t>Gestion des visites immobilières </a:t>
              </a:r>
              <a:endParaRPr lang="ko-KR" altLang="en-US" sz="2000" dirty="0">
                <a:solidFill>
                  <a:schemeClr val="bg1"/>
                </a:solidFill>
                <a:cs typeface="Arial" pitchFamily="34" charset="0"/>
              </a:endParaRPr>
            </a:p>
          </p:txBody>
        </p:sp>
        <p:sp>
          <p:nvSpPr>
            <p:cNvPr id="22" name="TextBox 21"/>
            <p:cNvSpPr txBox="1"/>
            <p:nvPr/>
          </p:nvSpPr>
          <p:spPr>
            <a:xfrm>
              <a:off x="1483186" y="998559"/>
              <a:ext cx="2765965" cy="600165"/>
            </a:xfrm>
            <a:prstGeom prst="rect">
              <a:avLst/>
            </a:prstGeom>
            <a:noFill/>
          </p:spPr>
          <p:txBody>
            <a:bodyPr wrap="square" rtlCol="0">
              <a:spAutoFit/>
            </a:bodyPr>
            <a:lstStyle/>
            <a:p>
              <a:r>
                <a:rPr lang="en-US" altLang="ko-KR" sz="2400" b="1" dirty="0">
                  <a:solidFill>
                    <a:schemeClr val="bg1"/>
                  </a:solidFill>
                  <a:cs typeface="Arial" pitchFamily="34" charset="0"/>
                </a:rPr>
                <a:t>Service de planification RDV</a:t>
              </a:r>
            </a:p>
            <a:p>
              <a:endParaRPr lang="ko-KR" altLang="en-US" sz="2400" b="1" dirty="0">
                <a:solidFill>
                  <a:schemeClr val="bg1"/>
                </a:solidFill>
                <a:cs typeface="Arial" pitchFamily="34" charset="0"/>
              </a:endParaRPr>
            </a:p>
          </p:txBody>
        </p:sp>
      </p:grpSp>
      <p:pic>
        <p:nvPicPr>
          <p:cNvPr id="4" name="Image 3">
            <a:extLst>
              <a:ext uri="{FF2B5EF4-FFF2-40B4-BE49-F238E27FC236}">
                <a16:creationId xmlns:a16="http://schemas.microsoft.com/office/drawing/2014/main" id="{AF0C197B-D151-E590-BBDA-136B9689DA6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409945" y="2038957"/>
            <a:ext cx="691437" cy="542646"/>
          </a:xfrm>
          <a:prstGeom prst="rect">
            <a:avLst/>
          </a:prstGeom>
        </p:spPr>
      </p:pic>
      <p:pic>
        <p:nvPicPr>
          <p:cNvPr id="10" name="Image 9">
            <a:extLst>
              <a:ext uri="{FF2B5EF4-FFF2-40B4-BE49-F238E27FC236}">
                <a16:creationId xmlns:a16="http://schemas.microsoft.com/office/drawing/2014/main" id="{BD21AC68-A4C6-78CE-5C16-168BC7C0B03C}"/>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346672" y="4709776"/>
            <a:ext cx="817982" cy="732379"/>
          </a:xfrm>
          <a:prstGeom prst="rect">
            <a:avLst/>
          </a:prstGeom>
        </p:spPr>
      </p:pic>
      <p:pic>
        <p:nvPicPr>
          <p:cNvPr id="26" name="Image 25">
            <a:extLst>
              <a:ext uri="{FF2B5EF4-FFF2-40B4-BE49-F238E27FC236}">
                <a16:creationId xmlns:a16="http://schemas.microsoft.com/office/drawing/2014/main" id="{6BB493CA-DA92-7862-923A-ECD0C34F52F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409945" y="7447366"/>
            <a:ext cx="691437" cy="800678"/>
          </a:xfrm>
          <a:prstGeom prst="rect">
            <a:avLst/>
          </a:prstGeom>
        </p:spPr>
      </p:pic>
      <p:pic>
        <p:nvPicPr>
          <p:cNvPr id="38" name="Espace réservé pour une image  37">
            <a:extLst>
              <a:ext uri="{FF2B5EF4-FFF2-40B4-BE49-F238E27FC236}">
                <a16:creationId xmlns:a16="http://schemas.microsoft.com/office/drawing/2014/main" id="{C559F6A8-F52E-BCED-3A2A-46111E992F34}"/>
              </a:ext>
            </a:extLst>
          </p:cNvPr>
          <p:cNvPicPr>
            <a:picLocks noGrp="1" noChangeAspect="1"/>
          </p:cNvPicPr>
          <p:nvPr>
            <p:ph type="pic" idx="12"/>
          </p:nvPr>
        </p:nvPicPr>
        <p:blipFill>
          <a:blip r:embed="rId7"/>
          <a:srcRect l="2503" r="2503"/>
          <a:stretch>
            <a:fillRect/>
          </a:stretch>
        </p:blipFill>
        <p:spPr/>
      </p:pic>
      <p:sp>
        <p:nvSpPr>
          <p:cNvPr id="40" name="ZoneTexte 39">
            <a:extLst>
              <a:ext uri="{FF2B5EF4-FFF2-40B4-BE49-F238E27FC236}">
                <a16:creationId xmlns:a16="http://schemas.microsoft.com/office/drawing/2014/main" id="{DFA4106E-AD0B-D3B0-F381-7063B3C82A25}"/>
              </a:ext>
            </a:extLst>
          </p:cNvPr>
          <p:cNvSpPr txBox="1"/>
          <p:nvPr/>
        </p:nvSpPr>
        <p:spPr>
          <a:xfrm>
            <a:off x="647057" y="263791"/>
            <a:ext cx="9144000" cy="1015663"/>
          </a:xfrm>
          <a:prstGeom prst="rect">
            <a:avLst/>
          </a:prstGeom>
          <a:noFill/>
        </p:spPr>
        <p:txBody>
          <a:bodyPr wrap="square">
            <a:spAutoFit/>
          </a:bodyPr>
          <a:lstStyle/>
          <a:p>
            <a:r>
              <a:rPr lang="en-US" altLang="ko-KR" sz="6000" dirty="0" err="1">
                <a:solidFill>
                  <a:schemeClr val="bg2">
                    <a:lumMod val="75000"/>
                  </a:schemeClr>
                </a:solidFill>
                <a:latin typeface="Bernard MT Condensed" panose="02050806060905020404" pitchFamily="18" charset="0"/>
              </a:rPr>
              <a:t>Agence</a:t>
            </a:r>
            <a:r>
              <a:rPr lang="en-US" altLang="ko-KR" sz="6000" dirty="0">
                <a:solidFill>
                  <a:schemeClr val="bg2">
                    <a:lumMod val="75000"/>
                  </a:schemeClr>
                </a:solidFill>
                <a:latin typeface="Bernard MT Condensed" panose="02050806060905020404" pitchFamily="18" charset="0"/>
              </a:rPr>
              <a:t> </a:t>
            </a:r>
            <a:r>
              <a:rPr lang="en-US" altLang="ko-KR" sz="6000" dirty="0" err="1">
                <a:solidFill>
                  <a:schemeClr val="bg2">
                    <a:lumMod val="75000"/>
                  </a:schemeClr>
                </a:solidFill>
                <a:latin typeface="Bernard MT Condensed" panose="02050806060905020404" pitchFamily="18" charset="0"/>
              </a:rPr>
              <a:t>Immobilière</a:t>
            </a:r>
            <a:endParaRPr lang="en-US" altLang="ko-KR" sz="6000" b="1" dirty="0">
              <a:solidFill>
                <a:schemeClr val="bg2">
                  <a:lumMod val="75000"/>
                </a:schemeClr>
              </a:solidFill>
              <a:latin typeface="Bernard MT Condensed" panose="02050806060905020404" pitchFamily="18" charset="0"/>
            </a:endParaRPr>
          </a:p>
        </p:txBody>
      </p:sp>
      <p:pic>
        <p:nvPicPr>
          <p:cNvPr id="43" name="Graphique 42" descr="Logement avec un remplissage uni">
            <a:extLst>
              <a:ext uri="{FF2B5EF4-FFF2-40B4-BE49-F238E27FC236}">
                <a16:creationId xmlns:a16="http://schemas.microsoft.com/office/drawing/2014/main" id="{9970945D-C9BD-165F-E5C5-820D4C7C06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8213" y="2830739"/>
            <a:ext cx="319707" cy="319707"/>
          </a:xfrm>
          <a:prstGeom prst="rect">
            <a:avLst/>
          </a:prstGeom>
        </p:spPr>
      </p:pic>
      <p:pic>
        <p:nvPicPr>
          <p:cNvPr id="44" name="Graphique 43" descr="Logement avec un remplissage uni">
            <a:extLst>
              <a:ext uri="{FF2B5EF4-FFF2-40B4-BE49-F238E27FC236}">
                <a16:creationId xmlns:a16="http://schemas.microsoft.com/office/drawing/2014/main" id="{65FC3DDB-F1F8-0410-F154-2EAD5FF6D4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0166" y="2702045"/>
            <a:ext cx="289489" cy="289489"/>
          </a:xfrm>
          <a:prstGeom prst="rect">
            <a:avLst/>
          </a:prstGeom>
        </p:spPr>
      </p:pic>
      <p:pic>
        <p:nvPicPr>
          <p:cNvPr id="45" name="Graphique 44" descr="Logement avec un remplissage uni">
            <a:extLst>
              <a:ext uri="{FF2B5EF4-FFF2-40B4-BE49-F238E27FC236}">
                <a16:creationId xmlns:a16="http://schemas.microsoft.com/office/drawing/2014/main" id="{534C5F62-98C5-FF3C-5CF4-9D8FBAF5E1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3679" y="2596855"/>
            <a:ext cx="289489" cy="289489"/>
          </a:xfrm>
          <a:prstGeom prst="rect">
            <a:avLst/>
          </a:prstGeom>
        </p:spPr>
      </p:pic>
      <p:pic>
        <p:nvPicPr>
          <p:cNvPr id="46" name="Graphique 45" descr="Logement avec un remplissage uni">
            <a:extLst>
              <a:ext uri="{FF2B5EF4-FFF2-40B4-BE49-F238E27FC236}">
                <a16:creationId xmlns:a16="http://schemas.microsoft.com/office/drawing/2014/main" id="{0D10C0E5-A11E-69D8-D279-B43D974067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5408" y="2741599"/>
            <a:ext cx="393055" cy="393055"/>
          </a:xfrm>
          <a:prstGeom prst="rect">
            <a:avLst/>
          </a:prstGeom>
        </p:spPr>
      </p:pic>
      <p:pic>
        <p:nvPicPr>
          <p:cNvPr id="47" name="Graphique 46" descr="Logement avec un remplissage uni">
            <a:extLst>
              <a:ext uri="{FF2B5EF4-FFF2-40B4-BE49-F238E27FC236}">
                <a16:creationId xmlns:a16="http://schemas.microsoft.com/office/drawing/2014/main" id="{8E91ED30-7F29-E9B5-DB96-FCB08138AB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7400" y="2882596"/>
            <a:ext cx="376789" cy="376789"/>
          </a:xfrm>
          <a:prstGeom prst="rect">
            <a:avLst/>
          </a:prstGeom>
        </p:spPr>
      </p:pic>
      <p:pic>
        <p:nvPicPr>
          <p:cNvPr id="48" name="Graphique 47" descr="Logement avec un remplissage uni">
            <a:extLst>
              <a:ext uri="{FF2B5EF4-FFF2-40B4-BE49-F238E27FC236}">
                <a16:creationId xmlns:a16="http://schemas.microsoft.com/office/drawing/2014/main" id="{135C76E5-ABF3-232C-F3E6-B8B2A3D453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4189" y="3138564"/>
            <a:ext cx="319707" cy="319707"/>
          </a:xfrm>
          <a:prstGeom prst="rect">
            <a:avLst/>
          </a:prstGeom>
        </p:spPr>
      </p:pic>
      <p:pic>
        <p:nvPicPr>
          <p:cNvPr id="49" name="Graphique 48" descr="Logement avec un remplissage uni">
            <a:extLst>
              <a:ext uri="{FF2B5EF4-FFF2-40B4-BE49-F238E27FC236}">
                <a16:creationId xmlns:a16="http://schemas.microsoft.com/office/drawing/2014/main" id="{C7F75F61-B7F7-4789-3077-B1342A9F76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6003" y="2509374"/>
            <a:ext cx="319707" cy="319707"/>
          </a:xfrm>
          <a:prstGeom prst="rect">
            <a:avLst/>
          </a:prstGeom>
        </p:spPr>
      </p:pic>
      <p:pic>
        <p:nvPicPr>
          <p:cNvPr id="51" name="Graphique 50" descr="Ville avec un remplissage uni">
            <a:extLst>
              <a:ext uri="{FF2B5EF4-FFF2-40B4-BE49-F238E27FC236}">
                <a16:creationId xmlns:a16="http://schemas.microsoft.com/office/drawing/2014/main" id="{5A227E4D-1170-64C8-AEB6-D3A61E5898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8353" y="3885535"/>
            <a:ext cx="2266077" cy="2266077"/>
          </a:xfrm>
          <a:prstGeom prst="rect">
            <a:avLst/>
          </a:prstGeom>
        </p:spPr>
      </p:pic>
      <p:sp>
        <p:nvSpPr>
          <p:cNvPr id="53" name="ZoneTexte 52">
            <a:extLst>
              <a:ext uri="{FF2B5EF4-FFF2-40B4-BE49-F238E27FC236}">
                <a16:creationId xmlns:a16="http://schemas.microsoft.com/office/drawing/2014/main" id="{31BD0849-3934-2CBA-583E-91C8E6C300C1}"/>
              </a:ext>
            </a:extLst>
          </p:cNvPr>
          <p:cNvSpPr txBox="1"/>
          <p:nvPr/>
        </p:nvSpPr>
        <p:spPr>
          <a:xfrm>
            <a:off x="471948" y="9603762"/>
            <a:ext cx="9587026" cy="400110"/>
          </a:xfrm>
          <a:prstGeom prst="rect">
            <a:avLst/>
          </a:prstGeom>
          <a:noFill/>
        </p:spPr>
        <p:txBody>
          <a:bodyPr wrap="square">
            <a:spAutoFit/>
          </a:bodyPr>
          <a:lstStyle/>
          <a:p>
            <a:pPr fontAlgn="auto">
              <a:spcBef>
                <a:spcPts val="0"/>
              </a:spcBef>
              <a:spcAft>
                <a:spcPts val="0"/>
              </a:spcAft>
              <a:defRPr/>
            </a:pPr>
            <a:r>
              <a:rPr lang="fr-FR" altLang="ko-KR" sz="2000" b="1" dirty="0">
                <a:solidFill>
                  <a:schemeClr val="bg2">
                    <a:lumMod val="75000"/>
                  </a:schemeClr>
                </a:solidFill>
                <a:latin typeface="Bahnschrift SemiLight SemiConde" panose="020B0502040204020203" pitchFamily="34" charset="0"/>
                <a:cs typeface="Andalus" panose="02020603050405020304" pitchFamily="18" charset="-78"/>
              </a:rPr>
              <a:t>"Votre satisfaction, notre priorité : une expérience immobilière exceptionnelle"</a:t>
            </a:r>
            <a:endParaRPr lang="en-US" altLang="ko-KR" sz="2000" b="1" dirty="0">
              <a:solidFill>
                <a:schemeClr val="bg2">
                  <a:lumMod val="75000"/>
                </a:schemeClr>
              </a:solidFill>
              <a:latin typeface="Bahnschrift SemiLight SemiConde" panose="020B0502040204020203" pitchFamily="34" charset="0"/>
              <a:cs typeface="Andalus" panose="02020603050405020304" pitchFamily="18" charset="-78"/>
            </a:endParaRPr>
          </a:p>
        </p:txBody>
      </p:sp>
    </p:spTree>
    <p:extLst>
      <p:ext uri="{BB962C8B-B14F-4D97-AF65-F5344CB8AC3E}">
        <p14:creationId xmlns:p14="http://schemas.microsoft.com/office/powerpoint/2010/main" val="41702659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760248"/>
            <a:ext cx="18288000" cy="1152128"/>
          </a:xfrm>
        </p:spPr>
        <p:txBody>
          <a:bodyPr>
            <a:normAutofit fontScale="92500" lnSpcReduction="20000"/>
          </a:bodyPr>
          <a:lstStyle/>
          <a:p>
            <a:r>
              <a:rPr lang="fr-FR" altLang="ko-KR" dirty="0">
                <a:latin typeface="Baskerville Old Face" panose="02020602080505020303" pitchFamily="18" charset="0"/>
              </a:rPr>
              <a:t>INTRODUCTION</a:t>
            </a:r>
            <a:r>
              <a:rPr lang="fr-FR" altLang="ko-KR" dirty="0"/>
              <a:t> </a:t>
            </a:r>
            <a:endParaRPr lang="ko-KR" altLang="en-US" dirty="0"/>
          </a:p>
        </p:txBody>
      </p:sp>
      <p:sp>
        <p:nvSpPr>
          <p:cNvPr id="5" name="TextBox 4"/>
          <p:cNvSpPr txBox="1"/>
          <p:nvPr/>
        </p:nvSpPr>
        <p:spPr>
          <a:xfrm>
            <a:off x="5383607" y="1374181"/>
            <a:ext cx="10653087" cy="5632311"/>
          </a:xfrm>
          <a:prstGeom prst="rect">
            <a:avLst/>
          </a:prstGeom>
          <a:noFill/>
        </p:spPr>
        <p:txBody>
          <a:bodyPr wrap="square" rtlCol="0">
            <a:spAutoFit/>
          </a:bodyPr>
          <a:lstStyle/>
          <a:p>
            <a:endParaRPr lang="fr-FR" altLang="ko-KR" sz="3600" dirty="0">
              <a:solidFill>
                <a:schemeClr val="bg1"/>
              </a:solidFill>
              <a:latin typeface="Baskerville Old Face" panose="02020602080505020303" pitchFamily="18" charset="0"/>
              <a:cs typeface="Arial" pitchFamily="34" charset="0"/>
            </a:endParaRPr>
          </a:p>
          <a:p>
            <a:r>
              <a:rPr lang="fr-FR" altLang="ko-KR" sz="2800" dirty="0">
                <a:solidFill>
                  <a:schemeClr val="bg1"/>
                </a:solidFill>
                <a:latin typeface="Baskerville Old Face" panose="02020602080505020303" pitchFamily="18" charset="0"/>
                <a:cs typeface="Arial" pitchFamily="34" charset="0"/>
              </a:rPr>
              <a:t>Cette application permet de centraliser toutes les informations relatives aux biens immobiliers, de gérer les relations avec les clients de manière efficace, de planifier et de suivre les rendez-vous, et de gérer les transactions avec précision. Grâce à une architecture bien pensée et à des fonctionnalités robustes, ce système constitue un outil indispensable pour les agences immobilières souhaitant améliorer leur productivité, leur efficacité et la satisfaction de leurs clients. Dans ce rapport, nous vous présentons une vue d'ensemble de l'architecture du système et de ses principales fonctionnalités, qui démontrent comment cette solution peut transformer la gestion immobilière.</a:t>
            </a:r>
          </a:p>
          <a:p>
            <a:endParaRPr lang="en-US" altLang="ko-KR" sz="3600" dirty="0">
              <a:solidFill>
                <a:schemeClr val="bg1"/>
              </a:solidFill>
              <a:latin typeface="Baskerville Old Face" panose="02020602080505020303" pitchFamily="18" charset="0"/>
              <a:cs typeface="Arial" pitchFamily="34" charset="0"/>
            </a:endParaRPr>
          </a:p>
        </p:txBody>
      </p:sp>
      <p:grpSp>
        <p:nvGrpSpPr>
          <p:cNvPr id="7" name="Group 6"/>
          <p:cNvGrpSpPr/>
          <p:nvPr/>
        </p:nvGrpSpPr>
        <p:grpSpPr>
          <a:xfrm>
            <a:off x="139593" y="2140476"/>
            <a:ext cx="5452954" cy="6603424"/>
            <a:chOff x="3731153" y="2225865"/>
            <a:chExt cx="1666119" cy="2017638"/>
          </a:xfrm>
        </p:grpSpPr>
        <p:pic>
          <p:nvPicPr>
            <p:cNvPr id="8" name="Picture 2" descr="D:\KBM-정애\014-Fullppt\PNG이미지\핸드폰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53" y="2225865"/>
              <a:ext cx="1666119" cy="20176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177052" y="2344220"/>
              <a:ext cx="907339" cy="1435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solidFill>
                  <a:schemeClr val="tx1"/>
                </a:solidFill>
              </a:endParaRPr>
            </a:p>
          </p:txBody>
        </p:sp>
      </p:grpSp>
      <p:grpSp>
        <p:nvGrpSpPr>
          <p:cNvPr id="10" name="Group 9"/>
          <p:cNvGrpSpPr/>
          <p:nvPr/>
        </p:nvGrpSpPr>
        <p:grpSpPr>
          <a:xfrm>
            <a:off x="2663280" y="4219684"/>
            <a:ext cx="1656000" cy="1656000"/>
            <a:chOff x="4427984" y="3660317"/>
            <a:chExt cx="828000" cy="828000"/>
          </a:xfrm>
        </p:grpSpPr>
        <p:sp>
          <p:nvSpPr>
            <p:cNvPr id="11" name="Oval 10"/>
            <p:cNvSpPr/>
            <p:nvPr/>
          </p:nvSpPr>
          <p:spPr>
            <a:xfrm>
              <a:off x="4427984" y="3660317"/>
              <a:ext cx="828000" cy="828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sp>
          <p:nvSpPr>
            <p:cNvPr id="12" name="Oval 11"/>
            <p:cNvSpPr/>
            <p:nvPr/>
          </p:nvSpPr>
          <p:spPr>
            <a:xfrm>
              <a:off x="4517984" y="3750317"/>
              <a:ext cx="648000" cy="648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sp>
          <p:nvSpPr>
            <p:cNvPr id="13" name="Oval 12"/>
            <p:cNvSpPr/>
            <p:nvPr/>
          </p:nvSpPr>
          <p:spPr>
            <a:xfrm>
              <a:off x="4607984" y="3840317"/>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grpSp>
      <p:sp>
        <p:nvSpPr>
          <p:cNvPr id="14" name="Freeform 13"/>
          <p:cNvSpPr/>
          <p:nvPr/>
        </p:nvSpPr>
        <p:spPr>
          <a:xfrm>
            <a:off x="2257485" y="4910879"/>
            <a:ext cx="3321598" cy="5400046"/>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1109" h="2310347">
                <a:moveTo>
                  <a:pt x="719" y="957545"/>
                </a:moveTo>
                <a:cubicBezTo>
                  <a:pt x="-9620" y="1007026"/>
                  <a:pt x="94194" y="1221394"/>
                  <a:pt x="140932" y="1353319"/>
                </a:cubicBezTo>
                <a:cubicBezTo>
                  <a:pt x="197015" y="1472801"/>
                  <a:pt x="216523" y="1592282"/>
                  <a:pt x="309182" y="1711764"/>
                </a:cubicBezTo>
                <a:cubicBezTo>
                  <a:pt x="396964" y="1814177"/>
                  <a:pt x="417100" y="1826610"/>
                  <a:pt x="548773" y="1936338"/>
                </a:cubicBezTo>
                <a:cubicBezTo>
                  <a:pt x="597110" y="1936408"/>
                  <a:pt x="584108" y="2190751"/>
                  <a:pt x="582370" y="2297232"/>
                </a:cubicBezTo>
                <a:lnTo>
                  <a:pt x="1253027" y="2310347"/>
                </a:lnTo>
                <a:cubicBezTo>
                  <a:pt x="1262325" y="2157206"/>
                  <a:pt x="1250970" y="2105264"/>
                  <a:pt x="1262460" y="1987074"/>
                </a:cubicBezTo>
                <a:cubicBezTo>
                  <a:pt x="1426214" y="1691445"/>
                  <a:pt x="1421091" y="1236275"/>
                  <a:pt x="1421092" y="1126548"/>
                </a:cubicBezTo>
                <a:cubicBezTo>
                  <a:pt x="1411338" y="960737"/>
                  <a:pt x="1401586" y="662499"/>
                  <a:pt x="1152597" y="669082"/>
                </a:cubicBezTo>
                <a:cubicBezTo>
                  <a:pt x="1205613" y="753944"/>
                  <a:pt x="1179356" y="886371"/>
                  <a:pt x="1168953" y="968062"/>
                </a:cubicBezTo>
                <a:cubicBezTo>
                  <a:pt x="1162140" y="861986"/>
                  <a:pt x="1236988" y="603738"/>
                  <a:pt x="927050" y="614956"/>
                </a:cubicBezTo>
                <a:cubicBezTo>
                  <a:pt x="991044" y="724693"/>
                  <a:pt x="963082" y="850287"/>
                  <a:pt x="957315" y="944170"/>
                </a:cubicBezTo>
                <a:cubicBezTo>
                  <a:pt x="952198" y="780777"/>
                  <a:pt x="987048" y="536696"/>
                  <a:pt x="711016" y="569620"/>
                </a:cubicBezTo>
                <a:cubicBezTo>
                  <a:pt x="720288" y="709593"/>
                  <a:pt x="722245" y="788845"/>
                  <a:pt x="729319" y="957827"/>
                </a:cubicBezTo>
                <a:cubicBezTo>
                  <a:pt x="686647" y="507942"/>
                  <a:pt x="680797" y="-2435"/>
                  <a:pt x="543268" y="8"/>
                </a:cubicBezTo>
                <a:cubicBezTo>
                  <a:pt x="415258" y="-1205"/>
                  <a:pt x="463532" y="875654"/>
                  <a:pt x="473286" y="1312127"/>
                </a:cubicBezTo>
                <a:cubicBezTo>
                  <a:pt x="437851" y="1344894"/>
                  <a:pt x="415099" y="1307899"/>
                  <a:pt x="338442" y="1258222"/>
                </a:cubicBezTo>
                <a:cubicBezTo>
                  <a:pt x="231153" y="1180193"/>
                  <a:pt x="207971" y="857561"/>
                  <a:pt x="719" y="957545"/>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sp>
        <p:nvSpPr>
          <p:cNvPr id="15" name="Donut 39"/>
          <p:cNvSpPr/>
          <p:nvPr/>
        </p:nvSpPr>
        <p:spPr>
          <a:xfrm>
            <a:off x="14185467" y="6439645"/>
            <a:ext cx="1583270" cy="1583270"/>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sp>
        <p:nvSpPr>
          <p:cNvPr id="18" name="TextBox 17"/>
          <p:cNvSpPr txBox="1"/>
          <p:nvPr/>
        </p:nvSpPr>
        <p:spPr>
          <a:xfrm>
            <a:off x="6458755" y="8271133"/>
            <a:ext cx="3015318" cy="461665"/>
          </a:xfrm>
          <a:prstGeom prst="rect">
            <a:avLst/>
          </a:prstGeom>
          <a:solidFill>
            <a:schemeClr val="bg1"/>
          </a:solidFill>
        </p:spPr>
        <p:txBody>
          <a:bodyPr wrap="square" rtlCol="0">
            <a:spAutoFit/>
          </a:bodyPr>
          <a:lstStyle/>
          <a:p>
            <a:pPr algn="ctr"/>
            <a:endParaRPr lang="ko-KR" altLang="en-US" sz="2400" b="1" dirty="0">
              <a:solidFill>
                <a:schemeClr val="accent1"/>
              </a:solidFill>
              <a:cs typeface="Arial" pitchFamily="34" charset="0"/>
            </a:endParaRPr>
          </a:p>
        </p:txBody>
      </p:sp>
      <p:sp>
        <p:nvSpPr>
          <p:cNvPr id="19" name="TextBox 18"/>
          <p:cNvSpPr txBox="1"/>
          <p:nvPr/>
        </p:nvSpPr>
        <p:spPr>
          <a:xfrm>
            <a:off x="9957603" y="8271133"/>
            <a:ext cx="3015318" cy="461665"/>
          </a:xfrm>
          <a:prstGeom prst="rect">
            <a:avLst/>
          </a:prstGeom>
          <a:solidFill>
            <a:schemeClr val="bg1"/>
          </a:solidFill>
        </p:spPr>
        <p:txBody>
          <a:bodyPr wrap="square" rtlCol="0">
            <a:spAutoFit/>
          </a:bodyPr>
          <a:lstStyle/>
          <a:p>
            <a:pPr algn="ctr"/>
            <a:endParaRPr lang="ko-KR" altLang="en-US" sz="2400" b="1" dirty="0">
              <a:solidFill>
                <a:schemeClr val="accent1"/>
              </a:solidFill>
              <a:cs typeface="Arial" pitchFamily="34" charset="0"/>
            </a:endParaRPr>
          </a:p>
        </p:txBody>
      </p:sp>
      <p:sp>
        <p:nvSpPr>
          <p:cNvPr id="20" name="TextBox 19"/>
          <p:cNvSpPr txBox="1"/>
          <p:nvPr/>
        </p:nvSpPr>
        <p:spPr>
          <a:xfrm>
            <a:off x="13456451" y="8271133"/>
            <a:ext cx="3015318" cy="461665"/>
          </a:xfrm>
          <a:prstGeom prst="rect">
            <a:avLst/>
          </a:prstGeom>
          <a:solidFill>
            <a:schemeClr val="bg1"/>
          </a:solidFill>
        </p:spPr>
        <p:txBody>
          <a:bodyPr wrap="square" rtlCol="0">
            <a:spAutoFit/>
          </a:bodyPr>
          <a:lstStyle/>
          <a:p>
            <a:pPr algn="ctr"/>
            <a:endParaRPr lang="ko-KR" altLang="en-US" sz="2400" b="1" dirty="0">
              <a:solidFill>
                <a:schemeClr val="accent1"/>
              </a:solidFill>
              <a:cs typeface="Arial" pitchFamily="34" charset="0"/>
            </a:endParaRPr>
          </a:p>
        </p:txBody>
      </p:sp>
      <p:sp>
        <p:nvSpPr>
          <p:cNvPr id="25" name="Round Same Side Corner Rectangle 8">
            <a:extLst>
              <a:ext uri="{FF2B5EF4-FFF2-40B4-BE49-F238E27FC236}">
                <a16:creationId xmlns:a16="http://schemas.microsoft.com/office/drawing/2014/main" id="{9D7EC217-A8E7-41B3-FB17-341661F4EFA5}"/>
              </a:ext>
            </a:extLst>
          </p:cNvPr>
          <p:cNvSpPr/>
          <p:nvPr/>
        </p:nvSpPr>
        <p:spPr>
          <a:xfrm>
            <a:off x="7166389" y="6517604"/>
            <a:ext cx="1600049" cy="1417829"/>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2">
                  <a:lumMod val="50000"/>
                </a:schemeClr>
              </a:solidFill>
            </a:endParaRPr>
          </a:p>
        </p:txBody>
      </p:sp>
      <p:sp>
        <p:nvSpPr>
          <p:cNvPr id="27" name="Rectangle 9">
            <a:extLst>
              <a:ext uri="{FF2B5EF4-FFF2-40B4-BE49-F238E27FC236}">
                <a16:creationId xmlns:a16="http://schemas.microsoft.com/office/drawing/2014/main" id="{63D85B7C-0BE3-8C7E-4A0F-8D807873C466}"/>
              </a:ext>
            </a:extLst>
          </p:cNvPr>
          <p:cNvSpPr/>
          <p:nvPr/>
        </p:nvSpPr>
        <p:spPr>
          <a:xfrm>
            <a:off x="10601243" y="6723068"/>
            <a:ext cx="1728038" cy="115212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2318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483130" y="1025557"/>
            <a:ext cx="1210588" cy="1200329"/>
          </a:xfrm>
          <a:prstGeom prst="rect">
            <a:avLst/>
          </a:prstGeom>
          <a:noFill/>
        </p:spPr>
        <p:txBody>
          <a:bodyPr wrap="none" rtlCol="0">
            <a:spAutoFit/>
          </a:bodyPr>
          <a:lstStyle/>
          <a:p>
            <a:r>
              <a:rPr lang="en-US" altLang="ko-KR" sz="7200" b="1" dirty="0">
                <a:solidFill>
                  <a:schemeClr val="bg1"/>
                </a:solidFill>
                <a:cs typeface="Arial" pitchFamily="34" charset="0"/>
              </a:rPr>
              <a:t>01</a:t>
            </a:r>
            <a:endParaRPr lang="ko-KR" altLang="en-US" sz="7200" b="1" dirty="0">
              <a:solidFill>
                <a:schemeClr val="bg1"/>
              </a:solidFill>
              <a:cs typeface="Arial" pitchFamily="34" charset="0"/>
            </a:endParaRPr>
          </a:p>
        </p:txBody>
      </p:sp>
      <p:grpSp>
        <p:nvGrpSpPr>
          <p:cNvPr id="8" name="Group 7"/>
          <p:cNvGrpSpPr/>
          <p:nvPr/>
        </p:nvGrpSpPr>
        <p:grpSpPr>
          <a:xfrm>
            <a:off x="10299555" y="2425787"/>
            <a:ext cx="3622426" cy="7072173"/>
            <a:chOff x="2227884" y="1330362"/>
            <a:chExt cx="2835932" cy="3226641"/>
          </a:xfrm>
        </p:grpSpPr>
        <p:sp>
          <p:nvSpPr>
            <p:cNvPr id="9" name="TextBox 8"/>
            <p:cNvSpPr txBox="1"/>
            <p:nvPr/>
          </p:nvSpPr>
          <p:spPr>
            <a:xfrm>
              <a:off x="2227884" y="1740847"/>
              <a:ext cx="2835932" cy="2816156"/>
            </a:xfrm>
            <a:prstGeom prst="rect">
              <a:avLst/>
            </a:prstGeom>
            <a:noFill/>
          </p:spPr>
          <p:txBody>
            <a:bodyPr wrap="square" rtlCol="0">
              <a:spAutoFit/>
            </a:bodyPr>
            <a:lstStyle/>
            <a:p>
              <a:pPr marL="342900" indent="-342900">
                <a:buFont typeface="Wingdings" panose="05000000000000000000" pitchFamily="2" charset="2"/>
                <a:buChar char="q"/>
              </a:pPr>
              <a:r>
                <a:rPr lang="fr-FR" altLang="ko-KR" sz="2400" dirty="0">
                  <a:solidFill>
                    <a:schemeClr val="bg1"/>
                  </a:solidFill>
                  <a:cs typeface="Arial" pitchFamily="34" charset="0"/>
                </a:rPr>
                <a:t>  </a:t>
              </a:r>
              <a:r>
                <a:rPr lang="fr-FR" altLang="ko-KR" sz="2400" b="1" u="sng" dirty="0">
                  <a:solidFill>
                    <a:schemeClr val="bg1"/>
                  </a:solidFill>
                  <a:cs typeface="Arial" pitchFamily="34" charset="0"/>
                </a:rPr>
                <a:t>Tâches :</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Gestion de la liste de tous les biens immobiliers disponibles.</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Ajout, recherche, modification et suppression des biens.</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Suivi des aspects techniques et administratifs des biens.</a:t>
              </a:r>
            </a:p>
          </p:txBody>
        </p:sp>
        <p:sp>
          <p:nvSpPr>
            <p:cNvPr id="10" name="TextBox 9"/>
            <p:cNvSpPr txBox="1"/>
            <p:nvPr/>
          </p:nvSpPr>
          <p:spPr>
            <a:xfrm>
              <a:off x="2227884" y="1330362"/>
              <a:ext cx="2835932" cy="247448"/>
            </a:xfrm>
            <a:prstGeom prst="rect">
              <a:avLst/>
            </a:prstGeom>
            <a:noFill/>
          </p:spPr>
          <p:txBody>
            <a:bodyPr wrap="square" rtlCol="0">
              <a:spAutoFit/>
            </a:bodyPr>
            <a:lstStyle/>
            <a:p>
              <a:r>
                <a:rPr lang="en-US" altLang="ko-KR" sz="2800" b="1" u="sng" dirty="0" err="1">
                  <a:solidFill>
                    <a:schemeClr val="bg1"/>
                  </a:solidFill>
                  <a:latin typeface="Baskerville Old Face" panose="02020602080505020303" pitchFamily="18" charset="0"/>
                  <a:cs typeface="Arial" pitchFamily="34" charset="0"/>
                </a:rPr>
                <a:t>Gestionnaire</a:t>
              </a:r>
              <a:r>
                <a:rPr lang="en-US" altLang="ko-KR" sz="2400" b="1" u="sng" dirty="0">
                  <a:solidFill>
                    <a:schemeClr val="bg1"/>
                  </a:solidFill>
                  <a:latin typeface="Baskerville Old Face" panose="02020602080505020303" pitchFamily="18" charset="0"/>
                  <a:cs typeface="Arial" pitchFamily="34" charset="0"/>
                </a:rPr>
                <a:t> </a:t>
              </a:r>
              <a:r>
                <a:rPr lang="en-US" altLang="ko-KR" sz="2800" b="1" u="sng" dirty="0">
                  <a:solidFill>
                    <a:schemeClr val="bg1"/>
                  </a:solidFill>
                  <a:latin typeface="Baskerville Old Face" panose="02020602080505020303" pitchFamily="18" charset="0"/>
                  <a:cs typeface="Arial" pitchFamily="34" charset="0"/>
                </a:rPr>
                <a:t>de</a:t>
              </a:r>
              <a:r>
                <a:rPr lang="en-US" altLang="ko-KR" sz="2400" b="1" u="sng" dirty="0">
                  <a:solidFill>
                    <a:schemeClr val="bg1"/>
                  </a:solidFill>
                  <a:latin typeface="Baskerville Old Face" panose="02020602080505020303" pitchFamily="18" charset="0"/>
                  <a:cs typeface="Arial" pitchFamily="34" charset="0"/>
                </a:rPr>
                <a:t> </a:t>
              </a:r>
              <a:r>
                <a:rPr lang="en-US" altLang="ko-KR" sz="2800" b="1" u="sng" dirty="0" err="1">
                  <a:solidFill>
                    <a:schemeClr val="bg1"/>
                  </a:solidFill>
                  <a:latin typeface="Baskerville Old Face" panose="02020602080505020303" pitchFamily="18" charset="0"/>
                  <a:cs typeface="Arial" pitchFamily="34" charset="0"/>
                </a:rPr>
                <a:t>Biens</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grpSp>
      <p:sp>
        <p:nvSpPr>
          <p:cNvPr id="11" name="TextBox 10"/>
          <p:cNvSpPr txBox="1"/>
          <p:nvPr/>
        </p:nvSpPr>
        <p:spPr>
          <a:xfrm>
            <a:off x="10299554" y="1025557"/>
            <a:ext cx="1210588" cy="1200329"/>
          </a:xfrm>
          <a:prstGeom prst="rect">
            <a:avLst/>
          </a:prstGeom>
          <a:noFill/>
        </p:spPr>
        <p:txBody>
          <a:bodyPr wrap="none" rtlCol="0">
            <a:spAutoFit/>
          </a:bodyPr>
          <a:lstStyle/>
          <a:p>
            <a:r>
              <a:rPr lang="en-US" altLang="ko-KR" sz="7200" b="1" dirty="0">
                <a:solidFill>
                  <a:schemeClr val="bg1"/>
                </a:solidFill>
                <a:cs typeface="Arial" pitchFamily="34" charset="0"/>
              </a:rPr>
              <a:t>02</a:t>
            </a:r>
            <a:endParaRPr lang="ko-KR" altLang="en-US" sz="7200" b="1" dirty="0">
              <a:solidFill>
                <a:schemeClr val="bg1"/>
              </a:solidFill>
              <a:cs typeface="Arial" pitchFamily="34" charset="0"/>
            </a:endParaRPr>
          </a:p>
        </p:txBody>
      </p:sp>
      <p:grpSp>
        <p:nvGrpSpPr>
          <p:cNvPr id="12" name="Group 11"/>
          <p:cNvGrpSpPr/>
          <p:nvPr/>
        </p:nvGrpSpPr>
        <p:grpSpPr>
          <a:xfrm>
            <a:off x="6483131" y="2425788"/>
            <a:ext cx="3622428" cy="6482238"/>
            <a:chOff x="2227883" y="1330362"/>
            <a:chExt cx="2835933" cy="2672643"/>
          </a:xfrm>
        </p:grpSpPr>
        <p:sp>
          <p:nvSpPr>
            <p:cNvPr id="13" name="TextBox 12"/>
            <p:cNvSpPr txBox="1"/>
            <p:nvPr/>
          </p:nvSpPr>
          <p:spPr>
            <a:xfrm>
              <a:off x="2227884" y="1740847"/>
              <a:ext cx="2835932" cy="2262158"/>
            </a:xfrm>
            <a:prstGeom prst="rect">
              <a:avLst/>
            </a:prstGeom>
            <a:noFill/>
          </p:spPr>
          <p:txBody>
            <a:bodyPr wrap="square" rtlCol="0">
              <a:spAutoFit/>
            </a:bodyPr>
            <a:lstStyle/>
            <a:p>
              <a:pPr marL="342900" indent="-342900">
                <a:buFont typeface="Wingdings" panose="05000000000000000000" pitchFamily="2" charset="2"/>
                <a:buChar char="q"/>
              </a:pPr>
              <a:r>
                <a:rPr lang="fr-FR" altLang="ko-KR" sz="2400" dirty="0">
                  <a:solidFill>
                    <a:schemeClr val="bg1"/>
                  </a:solidFill>
                  <a:cs typeface="Arial" pitchFamily="34" charset="0"/>
                </a:rPr>
                <a:t>  </a:t>
              </a:r>
              <a:r>
                <a:rPr lang="fr-FR" altLang="ko-KR" sz="2400" b="1" u="sng" dirty="0">
                  <a:solidFill>
                    <a:schemeClr val="bg1"/>
                  </a:solidFill>
                  <a:cs typeface="Arial" pitchFamily="34" charset="0"/>
                </a:rPr>
                <a:t>Tâches :</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Stockage des biens qu’il gère.</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Planification des visites et rendez-vous avec les clients.</a:t>
              </a:r>
            </a:p>
            <a:p>
              <a:pPr marL="342900" indent="-342900">
                <a:buFont typeface="Wingdings" panose="05000000000000000000" pitchFamily="2" charset="2"/>
                <a:buChar char="ü"/>
              </a:pPr>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Négociation des contrats de location ou de vente.</a:t>
              </a:r>
            </a:p>
          </p:txBody>
        </p:sp>
        <p:sp>
          <p:nvSpPr>
            <p:cNvPr id="14" name="TextBox 13"/>
            <p:cNvSpPr txBox="1"/>
            <p:nvPr/>
          </p:nvSpPr>
          <p:spPr>
            <a:xfrm>
              <a:off x="2227883" y="1330362"/>
              <a:ext cx="2835932" cy="292388"/>
            </a:xfrm>
            <a:prstGeom prst="rect">
              <a:avLst/>
            </a:prstGeom>
            <a:noFill/>
          </p:spPr>
          <p:txBody>
            <a:bodyPr wrap="square" rtlCol="0">
              <a:spAutoFit/>
            </a:bodyPr>
            <a:lstStyle/>
            <a:p>
              <a:r>
                <a:rPr lang="en-US" altLang="ko-KR" sz="3200" b="1" u="sng" dirty="0">
                  <a:solidFill>
                    <a:schemeClr val="bg1"/>
                  </a:solidFill>
                  <a:latin typeface="Baskerville Old Face" panose="02020602080505020303" pitchFamily="18" charset="0"/>
                  <a:cs typeface="Arial" pitchFamily="34" charset="0"/>
                </a:rPr>
                <a:t>Agent </a:t>
              </a:r>
              <a:r>
                <a:rPr lang="en-US" altLang="ko-KR" sz="2800" b="1" u="sng" dirty="0" err="1">
                  <a:solidFill>
                    <a:schemeClr val="bg1"/>
                  </a:solidFill>
                  <a:latin typeface="Baskerville Old Face" panose="02020602080505020303" pitchFamily="18" charset="0"/>
                  <a:cs typeface="Arial" pitchFamily="34" charset="0"/>
                </a:rPr>
                <a:t>Immobilier</a:t>
              </a:r>
              <a:r>
                <a:rPr lang="en-US" altLang="ko-KR" sz="3200" b="1" u="sng" dirty="0">
                  <a:solidFill>
                    <a:schemeClr val="bg1"/>
                  </a:solidFill>
                  <a:latin typeface="Baskerville Old Face" panose="02020602080505020303" pitchFamily="18" charset="0"/>
                  <a:cs typeface="Arial" pitchFamily="34" charset="0"/>
                </a:rPr>
                <a:t> : </a:t>
              </a:r>
              <a:endParaRPr lang="ko-KR" altLang="en-US" sz="3200" b="1" u="sng" dirty="0">
                <a:solidFill>
                  <a:schemeClr val="bg1"/>
                </a:solidFill>
                <a:latin typeface="Baskerville Old Face" panose="02020602080505020303" pitchFamily="18" charset="0"/>
                <a:cs typeface="Arial" pitchFamily="34" charset="0"/>
              </a:endParaRPr>
            </a:p>
          </p:txBody>
        </p:sp>
      </p:grpSp>
      <p:grpSp>
        <p:nvGrpSpPr>
          <p:cNvPr id="15" name="Group 14"/>
          <p:cNvGrpSpPr/>
          <p:nvPr/>
        </p:nvGrpSpPr>
        <p:grpSpPr>
          <a:xfrm>
            <a:off x="14115979" y="2425788"/>
            <a:ext cx="3622426" cy="6822614"/>
            <a:chOff x="2227884" y="1330362"/>
            <a:chExt cx="2835932" cy="3411307"/>
          </a:xfrm>
        </p:grpSpPr>
        <p:sp>
          <p:nvSpPr>
            <p:cNvPr id="16" name="TextBox 15"/>
            <p:cNvSpPr txBox="1"/>
            <p:nvPr/>
          </p:nvSpPr>
          <p:spPr>
            <a:xfrm>
              <a:off x="2227884" y="1740847"/>
              <a:ext cx="2835932" cy="3000822"/>
            </a:xfrm>
            <a:prstGeom prst="rect">
              <a:avLst/>
            </a:prstGeom>
            <a:noFill/>
          </p:spPr>
          <p:txBody>
            <a:bodyPr wrap="square" rtlCol="0">
              <a:spAutoFit/>
            </a:bodyPr>
            <a:lstStyle/>
            <a:p>
              <a:pPr marL="342900" indent="-342900">
                <a:buFont typeface="Wingdings" panose="05000000000000000000" pitchFamily="2" charset="2"/>
                <a:buChar char="q"/>
              </a:pPr>
              <a:r>
                <a:rPr lang="fr-FR" altLang="ko-KR" sz="2400" b="1" u="sng" dirty="0">
                  <a:solidFill>
                    <a:schemeClr val="bg1"/>
                  </a:solidFill>
                  <a:cs typeface="Arial" pitchFamily="34" charset="0"/>
                </a:rPr>
                <a:t>Tâches :</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Gestion de la liste de tous les clients enregistrés dans le système.</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Ajout, modification et suppression des clients.</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Gestion des informations et de l'historique des interactions avec les clients.</a:t>
              </a:r>
              <a:endParaRPr lang="en-US" altLang="ko-KR" sz="2400" dirty="0">
                <a:solidFill>
                  <a:schemeClr val="bg1"/>
                </a:solidFill>
                <a:cs typeface="Arial" pitchFamily="34" charset="0"/>
              </a:endParaRPr>
            </a:p>
          </p:txBody>
        </p:sp>
        <p:sp>
          <p:nvSpPr>
            <p:cNvPr id="17" name="TextBox 16"/>
            <p:cNvSpPr txBox="1"/>
            <p:nvPr/>
          </p:nvSpPr>
          <p:spPr>
            <a:xfrm>
              <a:off x="2227884" y="1330362"/>
              <a:ext cx="2835932" cy="261610"/>
            </a:xfrm>
            <a:prstGeom prst="rect">
              <a:avLst/>
            </a:prstGeom>
            <a:noFill/>
          </p:spPr>
          <p:txBody>
            <a:bodyPr wrap="square" rtlCol="0">
              <a:spAutoFit/>
            </a:bodyPr>
            <a:lstStyle/>
            <a:p>
              <a:r>
                <a:rPr lang="en-US" altLang="ko-KR" sz="2800" b="1" u="sng" dirty="0" err="1">
                  <a:solidFill>
                    <a:schemeClr val="bg1"/>
                  </a:solidFill>
                  <a:latin typeface="Baskerville Old Face" panose="02020602080505020303" pitchFamily="18" charset="0"/>
                  <a:cs typeface="Arial" pitchFamily="34" charset="0"/>
                </a:rPr>
                <a:t>Gestionnaire</a:t>
              </a:r>
              <a:r>
                <a:rPr lang="en-US" altLang="ko-KR" sz="2800" b="1" u="sng" dirty="0">
                  <a:solidFill>
                    <a:schemeClr val="bg1"/>
                  </a:solidFill>
                  <a:latin typeface="Baskerville Old Face" panose="02020602080505020303" pitchFamily="18" charset="0"/>
                  <a:cs typeface="Arial" pitchFamily="34" charset="0"/>
                </a:rPr>
                <a:t> de clients </a:t>
              </a:r>
              <a:r>
                <a:rPr lang="en-US" altLang="ko-KR" sz="2400" b="1" dirty="0">
                  <a:solidFill>
                    <a:schemeClr val="bg1"/>
                  </a:solidFill>
                  <a:cs typeface="Arial" pitchFamily="34" charset="0"/>
                </a:rPr>
                <a:t>:</a:t>
              </a:r>
              <a:endParaRPr lang="ko-KR" altLang="en-US" sz="2400" b="1" dirty="0">
                <a:solidFill>
                  <a:schemeClr val="bg1"/>
                </a:solidFill>
                <a:cs typeface="Arial" pitchFamily="34" charset="0"/>
              </a:endParaRPr>
            </a:p>
          </p:txBody>
        </p:sp>
      </p:grpSp>
      <p:sp>
        <p:nvSpPr>
          <p:cNvPr id="18" name="TextBox 17"/>
          <p:cNvSpPr txBox="1"/>
          <p:nvPr/>
        </p:nvSpPr>
        <p:spPr>
          <a:xfrm>
            <a:off x="14115978" y="1025557"/>
            <a:ext cx="1210588" cy="1200329"/>
          </a:xfrm>
          <a:prstGeom prst="rect">
            <a:avLst/>
          </a:prstGeom>
          <a:noFill/>
        </p:spPr>
        <p:txBody>
          <a:bodyPr wrap="none" rtlCol="0">
            <a:spAutoFit/>
          </a:bodyPr>
          <a:lstStyle/>
          <a:p>
            <a:r>
              <a:rPr lang="en-US" altLang="ko-KR" sz="7200" b="1" dirty="0">
                <a:solidFill>
                  <a:schemeClr val="bg1"/>
                </a:solidFill>
                <a:cs typeface="Arial" pitchFamily="34" charset="0"/>
              </a:rPr>
              <a:t>03</a:t>
            </a:r>
            <a:endParaRPr lang="ko-KR" altLang="en-US" sz="7200" b="1" dirty="0">
              <a:solidFill>
                <a:schemeClr val="bg1"/>
              </a:solidFill>
              <a:cs typeface="Arial" pitchFamily="34" charset="0"/>
            </a:endParaRPr>
          </a:p>
        </p:txBody>
      </p:sp>
      <p:sp>
        <p:nvSpPr>
          <p:cNvPr id="19" name="Text Placeholder 13">
            <a:extLst>
              <a:ext uri="{FF2B5EF4-FFF2-40B4-BE49-F238E27FC236}">
                <a16:creationId xmlns:a16="http://schemas.microsoft.com/office/drawing/2014/main" id="{6460F607-6AFD-42B1-91D7-FDC4E89E4557}"/>
              </a:ext>
            </a:extLst>
          </p:cNvPr>
          <p:cNvSpPr txBox="1">
            <a:spLocks/>
          </p:cNvSpPr>
          <p:nvPr/>
        </p:nvSpPr>
        <p:spPr>
          <a:xfrm>
            <a:off x="369146" y="1918138"/>
            <a:ext cx="5184576" cy="339018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dirty="0">
                <a:solidFill>
                  <a:schemeClr val="accent1"/>
                </a:solidFill>
                <a:latin typeface="Baskerville Old Face" panose="02020602080505020303" pitchFamily="18" charset="0"/>
                <a:cs typeface="Arial" pitchFamily="34" charset="0"/>
              </a:rPr>
              <a:t>Des agents</a:t>
            </a:r>
          </a:p>
          <a:p>
            <a:pPr marL="0" indent="0">
              <a:buNone/>
            </a:pPr>
            <a:r>
              <a:rPr lang="en-US" sz="6000" b="1" dirty="0" err="1">
                <a:solidFill>
                  <a:schemeClr val="accent1"/>
                </a:solidFill>
                <a:latin typeface="Baskerville Old Face" panose="02020602080505020303" pitchFamily="18" charset="0"/>
                <a:cs typeface="Arial" pitchFamily="34" charset="0"/>
              </a:rPr>
              <a:t>dédiés</a:t>
            </a:r>
            <a:r>
              <a:rPr lang="en-US" sz="6000" b="1" dirty="0">
                <a:solidFill>
                  <a:schemeClr val="accent1"/>
                </a:solidFill>
                <a:latin typeface="Baskerville Old Face" panose="02020602080505020303" pitchFamily="18" charset="0"/>
                <a:cs typeface="Arial" pitchFamily="34" charset="0"/>
              </a:rPr>
              <a:t> à </a:t>
            </a:r>
            <a:r>
              <a:rPr lang="en-US" sz="6000" b="1" dirty="0" err="1">
                <a:solidFill>
                  <a:schemeClr val="accent1"/>
                </a:solidFill>
                <a:latin typeface="Baskerville Old Face" panose="02020602080505020303" pitchFamily="18" charset="0"/>
                <a:cs typeface="Arial" pitchFamily="34" charset="0"/>
              </a:rPr>
              <a:t>votre</a:t>
            </a:r>
            <a:endParaRPr lang="en-US" sz="6000" b="1" dirty="0">
              <a:solidFill>
                <a:schemeClr val="accent1"/>
              </a:solidFill>
              <a:latin typeface="Baskerville Old Face" panose="02020602080505020303" pitchFamily="18" charset="0"/>
              <a:cs typeface="Arial" pitchFamily="34" charset="0"/>
            </a:endParaRPr>
          </a:p>
          <a:p>
            <a:pPr marL="0" indent="0">
              <a:buNone/>
            </a:pPr>
            <a:r>
              <a:rPr lang="en-US" sz="6000" b="1" dirty="0">
                <a:solidFill>
                  <a:schemeClr val="accent1"/>
                </a:solidFill>
                <a:latin typeface="Baskerville Old Face" panose="02020602080505020303" pitchFamily="18" charset="0"/>
                <a:cs typeface="Arial" pitchFamily="34" charset="0"/>
              </a:rPr>
              <a:t>disposition :</a:t>
            </a:r>
          </a:p>
        </p:txBody>
      </p:sp>
      <p:sp>
        <p:nvSpPr>
          <p:cNvPr id="27" name="Round Same Side Corner Rectangle 8">
            <a:extLst>
              <a:ext uri="{FF2B5EF4-FFF2-40B4-BE49-F238E27FC236}">
                <a16:creationId xmlns:a16="http://schemas.microsoft.com/office/drawing/2014/main" id="{955DC4CD-CF96-4828-F69B-1F3B8429370C}"/>
              </a:ext>
            </a:extLst>
          </p:cNvPr>
          <p:cNvSpPr/>
          <p:nvPr/>
        </p:nvSpPr>
        <p:spPr>
          <a:xfrm>
            <a:off x="4439265" y="114681"/>
            <a:ext cx="914400" cy="15110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494602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83130" y="1025557"/>
            <a:ext cx="1210588" cy="1200329"/>
          </a:xfrm>
          <a:prstGeom prst="rect">
            <a:avLst/>
          </a:prstGeom>
          <a:noFill/>
        </p:spPr>
        <p:txBody>
          <a:bodyPr wrap="none" rtlCol="0">
            <a:spAutoFit/>
          </a:bodyPr>
          <a:lstStyle/>
          <a:p>
            <a:r>
              <a:rPr lang="en-US" altLang="ko-KR" sz="7200" b="1" dirty="0">
                <a:solidFill>
                  <a:schemeClr val="bg1"/>
                </a:solidFill>
                <a:cs typeface="Arial" pitchFamily="34" charset="0"/>
              </a:rPr>
              <a:t>04</a:t>
            </a:r>
            <a:endParaRPr lang="ko-KR" altLang="en-US" sz="7200" b="1" dirty="0">
              <a:solidFill>
                <a:schemeClr val="bg1"/>
              </a:solidFill>
              <a:cs typeface="Arial" pitchFamily="34" charset="0"/>
            </a:endParaRPr>
          </a:p>
        </p:txBody>
      </p:sp>
      <p:sp>
        <p:nvSpPr>
          <p:cNvPr id="9" name="TextBox 8"/>
          <p:cNvSpPr txBox="1"/>
          <p:nvPr/>
        </p:nvSpPr>
        <p:spPr>
          <a:xfrm>
            <a:off x="12522123" y="2425788"/>
            <a:ext cx="4918570" cy="461666"/>
          </a:xfrm>
          <a:prstGeom prst="rect">
            <a:avLst/>
          </a:prstGeom>
          <a:noFill/>
        </p:spPr>
        <p:txBody>
          <a:bodyPr wrap="square" rtlCol="0">
            <a:spAutoFit/>
          </a:bodyPr>
          <a:lstStyle/>
          <a:p>
            <a:endParaRPr lang="ko-KR" altLang="en-US" sz="2400" b="1" dirty="0">
              <a:solidFill>
                <a:schemeClr val="bg1"/>
              </a:solidFill>
              <a:cs typeface="Arial" pitchFamily="34" charset="0"/>
            </a:endParaRPr>
          </a:p>
        </p:txBody>
      </p:sp>
      <p:grpSp>
        <p:nvGrpSpPr>
          <p:cNvPr id="11" name="Group 10"/>
          <p:cNvGrpSpPr/>
          <p:nvPr/>
        </p:nvGrpSpPr>
        <p:grpSpPr>
          <a:xfrm>
            <a:off x="6483131" y="2425788"/>
            <a:ext cx="4918570" cy="5345286"/>
            <a:chOff x="2227884" y="1330362"/>
            <a:chExt cx="2835932" cy="2672643"/>
          </a:xfrm>
        </p:grpSpPr>
        <p:sp>
          <p:nvSpPr>
            <p:cNvPr id="12" name="TextBox 11"/>
            <p:cNvSpPr txBox="1"/>
            <p:nvPr/>
          </p:nvSpPr>
          <p:spPr>
            <a:xfrm>
              <a:off x="2227884" y="1740847"/>
              <a:ext cx="2835932" cy="2262158"/>
            </a:xfrm>
            <a:prstGeom prst="rect">
              <a:avLst/>
            </a:prstGeom>
            <a:noFill/>
          </p:spPr>
          <p:txBody>
            <a:bodyPr wrap="square" rtlCol="0">
              <a:spAutoFit/>
            </a:bodyPr>
            <a:lstStyle/>
            <a:p>
              <a:pPr marL="342900" indent="-342900">
                <a:buFont typeface="Wingdings" panose="05000000000000000000" pitchFamily="2" charset="2"/>
                <a:buChar char="q"/>
              </a:pPr>
              <a:r>
                <a:rPr lang="fr-FR" altLang="ko-KR" sz="2400" dirty="0">
                  <a:solidFill>
                    <a:schemeClr val="bg1"/>
                  </a:solidFill>
                  <a:cs typeface="Arial" pitchFamily="34" charset="0"/>
                </a:rPr>
                <a:t>  </a:t>
              </a:r>
              <a:r>
                <a:rPr kumimoji="0" lang="fr-FR" altLang="ko-KR" sz="2400" b="0" i="0" u="none" strike="noStrike" kern="0" cap="none" spc="0" normalizeH="0" baseline="0" noProof="0" dirty="0">
                  <a:ln>
                    <a:noFill/>
                  </a:ln>
                  <a:solidFill>
                    <a:srgbClr val="FFFFFF"/>
                  </a:solidFill>
                  <a:effectLst/>
                  <a:uLnTx/>
                  <a:uFillTx/>
                  <a:latin typeface="Arial"/>
                  <a:cs typeface="Arial" pitchFamily="34" charset="0"/>
                  <a:sym typeface="Arial"/>
                </a:rPr>
                <a:t> </a:t>
              </a:r>
              <a:r>
                <a:rPr kumimoji="0" lang="fr-FR" altLang="ko-KR" sz="2400" b="1" i="0" u="sng" strike="noStrike" kern="0" cap="none" spc="0" normalizeH="0" baseline="0" noProof="0" dirty="0">
                  <a:ln>
                    <a:noFill/>
                  </a:ln>
                  <a:solidFill>
                    <a:srgbClr val="FFFFFF"/>
                  </a:solidFill>
                  <a:effectLst/>
                  <a:uLnTx/>
                  <a:uFillTx/>
                  <a:latin typeface="Arial"/>
                  <a:cs typeface="Arial" pitchFamily="34" charset="0"/>
                  <a:sym typeface="Arial"/>
                </a:rPr>
                <a:t>Tâches :</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Gestion de la liste de tous les clients enregistrés dans le système.</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Ajout, modification et suppression des clients.</a:t>
              </a:r>
            </a:p>
            <a:p>
              <a:endParaRPr lang="fr-FR" altLang="ko-KR" sz="2400" dirty="0">
                <a:solidFill>
                  <a:schemeClr val="bg1"/>
                </a:solidFill>
                <a:cs typeface="Arial" pitchFamily="34" charset="0"/>
              </a:endParaRPr>
            </a:p>
            <a:p>
              <a:pPr marL="342900" indent="-342900">
                <a:buFont typeface="Wingdings" panose="05000000000000000000" pitchFamily="2" charset="2"/>
                <a:buChar char="ü"/>
              </a:pPr>
              <a:r>
                <a:rPr lang="fr-FR" altLang="ko-KR" sz="2400" dirty="0">
                  <a:solidFill>
                    <a:schemeClr val="bg1"/>
                  </a:solidFill>
                  <a:cs typeface="Arial" pitchFamily="34" charset="0"/>
                </a:rPr>
                <a:t>Gestion des informations et de l'historique des interactions avec les clients.</a:t>
              </a:r>
              <a:endParaRPr lang="en-US" altLang="ko-KR" sz="2400" dirty="0">
                <a:solidFill>
                  <a:schemeClr val="bg1"/>
                </a:solidFill>
                <a:cs typeface="Arial" pitchFamily="34" charset="0"/>
              </a:endParaRPr>
            </a:p>
          </p:txBody>
        </p:sp>
        <p:sp>
          <p:nvSpPr>
            <p:cNvPr id="13" name="TextBox 12"/>
            <p:cNvSpPr txBox="1"/>
            <p:nvPr/>
          </p:nvSpPr>
          <p:spPr>
            <a:xfrm>
              <a:off x="2227884" y="1330362"/>
              <a:ext cx="2835932" cy="446276"/>
            </a:xfrm>
            <a:prstGeom prst="rect">
              <a:avLst/>
            </a:prstGeom>
            <a:noFill/>
          </p:spPr>
          <p:txBody>
            <a:bodyPr wrap="square" rtlCol="0">
              <a:spAutoFit/>
            </a:bodyPr>
            <a:lstStyle/>
            <a:p>
              <a:r>
                <a:rPr lang="en-US" altLang="ko-KR" sz="2800" b="1" u="sng" dirty="0" err="1">
                  <a:solidFill>
                    <a:schemeClr val="bg1"/>
                  </a:solidFill>
                  <a:latin typeface="Baskerville Old Face" panose="02020602080505020303" pitchFamily="18" charset="0"/>
                  <a:cs typeface="Arial" pitchFamily="34" charset="0"/>
                </a:rPr>
                <a:t>Gestionnaire</a:t>
              </a:r>
              <a:r>
                <a:rPr lang="en-US" altLang="ko-KR" sz="2800" b="1" u="sng" dirty="0">
                  <a:solidFill>
                    <a:schemeClr val="bg1"/>
                  </a:solidFill>
                  <a:latin typeface="Baskerville Old Face" panose="02020602080505020303" pitchFamily="18" charset="0"/>
                  <a:cs typeface="Arial" pitchFamily="34" charset="0"/>
                </a:rPr>
                <a:t> de Transaction:</a:t>
              </a:r>
            </a:p>
            <a:p>
              <a:endParaRPr lang="ko-KR" altLang="en-US" sz="2400" b="1" dirty="0">
                <a:solidFill>
                  <a:schemeClr val="bg1"/>
                </a:solidFill>
                <a:cs typeface="Arial" pitchFamily="34" charset="0"/>
              </a:endParaRPr>
            </a:p>
          </p:txBody>
        </p:sp>
      </p:grpSp>
      <p:sp>
        <p:nvSpPr>
          <p:cNvPr id="14" name="Text Placeholder 13"/>
          <p:cNvSpPr txBox="1">
            <a:spLocks/>
          </p:cNvSpPr>
          <p:nvPr/>
        </p:nvSpPr>
        <p:spPr>
          <a:xfrm>
            <a:off x="285874" y="1033235"/>
            <a:ext cx="5184576" cy="339018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6400" b="1" dirty="0">
                <a:solidFill>
                  <a:schemeClr val="tx1">
                    <a:lumMod val="75000"/>
                    <a:lumOff val="25000"/>
                  </a:schemeClr>
                </a:solidFill>
                <a:latin typeface="Baskerville Old Face" panose="02020602080505020303" pitchFamily="18" charset="0"/>
                <a:cs typeface="Arial" pitchFamily="34" charset="0"/>
              </a:rPr>
              <a:t>Des agents </a:t>
            </a:r>
            <a:r>
              <a:rPr lang="en-US" altLang="ko-KR" sz="6400" b="1" dirty="0" err="1">
                <a:solidFill>
                  <a:schemeClr val="tx1">
                    <a:lumMod val="75000"/>
                    <a:lumOff val="25000"/>
                  </a:schemeClr>
                </a:solidFill>
                <a:latin typeface="Baskerville Old Face" panose="02020602080505020303" pitchFamily="18" charset="0"/>
                <a:cs typeface="Arial" pitchFamily="34" charset="0"/>
              </a:rPr>
              <a:t>dédiés</a:t>
            </a:r>
            <a:r>
              <a:rPr lang="en-US" altLang="ko-KR" sz="6400" b="1" dirty="0">
                <a:solidFill>
                  <a:schemeClr val="tx1">
                    <a:lumMod val="75000"/>
                    <a:lumOff val="25000"/>
                  </a:schemeClr>
                </a:solidFill>
                <a:latin typeface="Baskerville Old Face" panose="02020602080505020303" pitchFamily="18" charset="0"/>
                <a:cs typeface="Arial" pitchFamily="34" charset="0"/>
              </a:rPr>
              <a:t> à </a:t>
            </a:r>
            <a:r>
              <a:rPr lang="en-US" altLang="ko-KR" sz="6400" b="1" dirty="0" err="1">
                <a:solidFill>
                  <a:schemeClr val="tx1">
                    <a:lumMod val="75000"/>
                    <a:lumOff val="25000"/>
                  </a:schemeClr>
                </a:solidFill>
                <a:latin typeface="Baskerville Old Face" panose="02020602080505020303" pitchFamily="18" charset="0"/>
                <a:cs typeface="Arial" pitchFamily="34" charset="0"/>
              </a:rPr>
              <a:t>votre</a:t>
            </a:r>
            <a:r>
              <a:rPr lang="en-US" altLang="ko-KR" sz="6400" b="1" dirty="0">
                <a:solidFill>
                  <a:schemeClr val="tx1">
                    <a:lumMod val="75000"/>
                    <a:lumOff val="25000"/>
                  </a:schemeClr>
                </a:solidFill>
                <a:latin typeface="Baskerville Old Face" panose="02020602080505020303" pitchFamily="18" charset="0"/>
                <a:cs typeface="Arial" pitchFamily="34" charset="0"/>
              </a:rPr>
              <a:t> disposition:</a:t>
            </a:r>
          </a:p>
        </p:txBody>
      </p:sp>
      <p:pic>
        <p:nvPicPr>
          <p:cNvPr id="7" name="Image 6">
            <a:extLst>
              <a:ext uri="{FF2B5EF4-FFF2-40B4-BE49-F238E27FC236}">
                <a16:creationId xmlns:a16="http://schemas.microsoft.com/office/drawing/2014/main" id="{76571010-AE03-2C5E-CCCE-496AE8F940E4}"/>
              </a:ext>
            </a:extLst>
          </p:cNvPr>
          <p:cNvPicPr>
            <a:picLocks noChangeAspect="1"/>
          </p:cNvPicPr>
          <p:nvPr/>
        </p:nvPicPr>
        <p:blipFill>
          <a:blip r:embed="rId2"/>
          <a:stretch>
            <a:fillRect/>
          </a:stretch>
        </p:blipFill>
        <p:spPr>
          <a:xfrm>
            <a:off x="11754465" y="0"/>
            <a:ext cx="6533535" cy="10287000"/>
          </a:xfrm>
          <a:prstGeom prst="rect">
            <a:avLst/>
          </a:prstGeom>
        </p:spPr>
      </p:pic>
      <p:pic>
        <p:nvPicPr>
          <p:cNvPr id="10" name="Graphique 9" descr="Vivats avec un remplissage uni">
            <a:extLst>
              <a:ext uri="{FF2B5EF4-FFF2-40B4-BE49-F238E27FC236}">
                <a16:creationId xmlns:a16="http://schemas.microsoft.com/office/drawing/2014/main" id="{49312A44-F747-E73E-06BC-438D51ECD0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4046" y="4517283"/>
            <a:ext cx="2448232" cy="1983265"/>
          </a:xfrm>
          <a:prstGeom prst="rect">
            <a:avLst/>
          </a:prstGeom>
        </p:spPr>
      </p:pic>
    </p:spTree>
    <p:extLst>
      <p:ext uri="{BB962C8B-B14F-4D97-AF65-F5344CB8AC3E}">
        <p14:creationId xmlns:p14="http://schemas.microsoft.com/office/powerpoint/2010/main" val="1828695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9" name="Google Shape;929;p35"/>
          <p:cNvSpPr txBox="1"/>
          <p:nvPr/>
        </p:nvSpPr>
        <p:spPr>
          <a:xfrm>
            <a:off x="1878929" y="5907761"/>
            <a:ext cx="6360051"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dirty="0"/>
          </a:p>
          <a:p>
            <a:pPr marL="0" marR="0" lvl="0" indent="0" algn="ctr" rtl="0">
              <a:lnSpc>
                <a:spcPct val="140000"/>
              </a:lnSpc>
              <a:spcBef>
                <a:spcPts val="0"/>
              </a:spcBef>
              <a:spcAft>
                <a:spcPts val="0"/>
              </a:spcAft>
              <a:buNone/>
            </a:pPr>
            <a:endParaRPr sz="2200" b="0" i="0" u="none" strike="noStrike" cap="none" dirty="0">
              <a:solidFill>
                <a:srgbClr val="000000"/>
              </a:solidFill>
              <a:latin typeface="Arial"/>
              <a:ea typeface="Arial"/>
              <a:cs typeface="Arial"/>
              <a:sym typeface="Arial"/>
            </a:endParaRPr>
          </a:p>
        </p:txBody>
      </p:sp>
      <p:sp>
        <p:nvSpPr>
          <p:cNvPr id="930" name="Google Shape;930;p35"/>
          <p:cNvSpPr txBox="1"/>
          <p:nvPr/>
        </p:nvSpPr>
        <p:spPr>
          <a:xfrm>
            <a:off x="3551771" y="7208192"/>
            <a:ext cx="3014366"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000000"/>
                </a:solidFill>
                <a:latin typeface="Arial"/>
                <a:ea typeface="Arial"/>
                <a:cs typeface="Arial"/>
                <a:sym typeface="Arial"/>
              </a:rPr>
              <a:t> </a:t>
            </a:r>
            <a:endParaRPr dirty="0"/>
          </a:p>
        </p:txBody>
      </p:sp>
      <p:grpSp>
        <p:nvGrpSpPr>
          <p:cNvPr id="933" name="Google Shape;933;p35"/>
          <p:cNvGrpSpPr/>
          <p:nvPr/>
        </p:nvGrpSpPr>
        <p:grpSpPr>
          <a:xfrm>
            <a:off x="0" y="9838589"/>
            <a:ext cx="3086104" cy="3230761"/>
            <a:chOff x="0" y="-38100"/>
            <a:chExt cx="812800" cy="850900"/>
          </a:xfrm>
        </p:grpSpPr>
        <p:sp>
          <p:nvSpPr>
            <p:cNvPr id="934" name="Google Shape;934;p3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935" name="Google Shape;935;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6" name="Google Shape;936;p35"/>
          <p:cNvGrpSpPr/>
          <p:nvPr/>
        </p:nvGrpSpPr>
        <p:grpSpPr>
          <a:xfrm>
            <a:off x="17259300" y="-144661"/>
            <a:ext cx="3086104" cy="3230761"/>
            <a:chOff x="0" y="-38100"/>
            <a:chExt cx="812800" cy="850900"/>
          </a:xfrm>
        </p:grpSpPr>
        <p:sp>
          <p:nvSpPr>
            <p:cNvPr id="937" name="Google Shape;937;p3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938" name="Google Shape;938;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9" name="Google Shape;939;p35"/>
          <p:cNvGrpSpPr/>
          <p:nvPr/>
        </p:nvGrpSpPr>
        <p:grpSpPr>
          <a:xfrm>
            <a:off x="0" y="-144661"/>
            <a:ext cx="3086104" cy="3230761"/>
            <a:chOff x="0" y="-38100"/>
            <a:chExt cx="812800" cy="850900"/>
          </a:xfrm>
        </p:grpSpPr>
        <p:sp>
          <p:nvSpPr>
            <p:cNvPr id="940" name="Google Shape;940;p3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941" name="Google Shape;941;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2" name="Google Shape;942;p35"/>
          <p:cNvGrpSpPr/>
          <p:nvPr/>
        </p:nvGrpSpPr>
        <p:grpSpPr>
          <a:xfrm>
            <a:off x="17259300" y="9838589"/>
            <a:ext cx="3086104" cy="3230761"/>
            <a:chOff x="0" y="-38100"/>
            <a:chExt cx="812800" cy="850900"/>
          </a:xfrm>
        </p:grpSpPr>
        <p:sp>
          <p:nvSpPr>
            <p:cNvPr id="943" name="Google Shape;943;p3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944" name="Google Shape;944;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 name="Rectangle 19">
            <a:extLst>
              <a:ext uri="{FF2B5EF4-FFF2-40B4-BE49-F238E27FC236}">
                <a16:creationId xmlns:a16="http://schemas.microsoft.com/office/drawing/2014/main" id="{088AD898-5800-ED3E-12F7-35CCD2F515D2}"/>
              </a:ext>
            </a:extLst>
          </p:cNvPr>
          <p:cNvSpPr/>
          <p:nvPr/>
        </p:nvSpPr>
        <p:spPr>
          <a:xfrm>
            <a:off x="-1" y="0"/>
            <a:ext cx="9942671" cy="10287000"/>
          </a:xfrm>
          <a:prstGeom prst="rect">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2" name="그룹 34">
            <a:extLst>
              <a:ext uri="{FF2B5EF4-FFF2-40B4-BE49-F238E27FC236}">
                <a16:creationId xmlns:a16="http://schemas.microsoft.com/office/drawing/2014/main" id="{405810C3-2F51-98C9-D584-3A44A099FFDB}"/>
              </a:ext>
            </a:extLst>
          </p:cNvPr>
          <p:cNvGrpSpPr/>
          <p:nvPr/>
        </p:nvGrpSpPr>
        <p:grpSpPr>
          <a:xfrm>
            <a:off x="1878929" y="2280634"/>
            <a:ext cx="8063741" cy="888275"/>
            <a:chOff x="3131841" y="1442348"/>
            <a:chExt cx="6012162" cy="540000"/>
          </a:xfrm>
        </p:grpSpPr>
        <p:sp>
          <p:nvSpPr>
            <p:cNvPr id="23" name="Round Same Side Corner Rectangle 7">
              <a:extLst>
                <a:ext uri="{FF2B5EF4-FFF2-40B4-BE49-F238E27FC236}">
                  <a16:creationId xmlns:a16="http://schemas.microsoft.com/office/drawing/2014/main" id="{F975F6B9-AA30-C0B9-E1EA-8C09EE748F54}"/>
                </a:ext>
              </a:extLst>
            </p:cNvPr>
            <p:cNvSpPr/>
            <p:nvPr userDrawn="1"/>
          </p:nvSpPr>
          <p:spPr>
            <a:xfrm rot="16200000">
              <a:off x="5867922" y="-1293733"/>
              <a:ext cx="540000" cy="601216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8">
              <a:extLst>
                <a:ext uri="{FF2B5EF4-FFF2-40B4-BE49-F238E27FC236}">
                  <a16:creationId xmlns:a16="http://schemas.microsoft.com/office/drawing/2014/main" id="{377D698C-DAF3-0912-3A1D-6E20584792D0}"/>
                </a:ext>
              </a:extLst>
            </p:cNvPr>
            <p:cNvSpPr/>
            <p:nvPr userDrawn="1"/>
          </p:nvSpPr>
          <p:spPr>
            <a:xfrm>
              <a:off x="3186956" y="1468850"/>
              <a:ext cx="606740" cy="46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3600" dirty="0"/>
                <a:t>1</a:t>
              </a:r>
              <a:endParaRPr lang="ko-KR" altLang="en-US" dirty="0"/>
            </a:p>
          </p:txBody>
        </p:sp>
      </p:grpSp>
      <p:grpSp>
        <p:nvGrpSpPr>
          <p:cNvPr id="31" name="그룹 31">
            <a:extLst>
              <a:ext uri="{FF2B5EF4-FFF2-40B4-BE49-F238E27FC236}">
                <a16:creationId xmlns:a16="http://schemas.microsoft.com/office/drawing/2014/main" id="{BA1DF04D-398D-B366-F621-D0BAA9A5F5BE}"/>
              </a:ext>
            </a:extLst>
          </p:cNvPr>
          <p:cNvGrpSpPr/>
          <p:nvPr/>
        </p:nvGrpSpPr>
        <p:grpSpPr>
          <a:xfrm>
            <a:off x="2332464" y="3805182"/>
            <a:ext cx="7582928" cy="888275"/>
            <a:chOff x="3910658" y="3346019"/>
            <a:chExt cx="5749181" cy="540000"/>
          </a:xfrm>
          <a:solidFill>
            <a:schemeClr val="bg1"/>
          </a:solidFill>
        </p:grpSpPr>
        <p:sp>
          <p:nvSpPr>
            <p:cNvPr id="945" name="Round Same Side Corner Rectangle 11">
              <a:extLst>
                <a:ext uri="{FF2B5EF4-FFF2-40B4-BE49-F238E27FC236}">
                  <a16:creationId xmlns:a16="http://schemas.microsoft.com/office/drawing/2014/main" id="{CFBCBA25-80A4-7B1B-C582-0580872A032B}"/>
                </a:ext>
              </a:extLst>
            </p:cNvPr>
            <p:cNvSpPr/>
            <p:nvPr userDrawn="1"/>
          </p:nvSpPr>
          <p:spPr>
            <a:xfrm rot="16200000">
              <a:off x="6515249" y="741428"/>
              <a:ext cx="540000" cy="574918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6" name="Oval 12">
              <a:extLst>
                <a:ext uri="{FF2B5EF4-FFF2-40B4-BE49-F238E27FC236}">
                  <a16:creationId xmlns:a16="http://schemas.microsoft.com/office/drawing/2014/main" id="{B210E492-2208-83AE-32D8-72D81188ED39}"/>
                </a:ext>
              </a:extLst>
            </p:cNvPr>
            <p:cNvSpPr/>
            <p:nvPr userDrawn="1"/>
          </p:nvSpPr>
          <p:spPr>
            <a:xfrm>
              <a:off x="3971470" y="3378014"/>
              <a:ext cx="561213" cy="46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3200" dirty="0"/>
                <a:t>2</a:t>
              </a:r>
              <a:endParaRPr lang="ko-KR" altLang="en-US" sz="3200" dirty="0"/>
            </a:p>
          </p:txBody>
        </p:sp>
      </p:grpSp>
      <p:grpSp>
        <p:nvGrpSpPr>
          <p:cNvPr id="947" name="그룹 31">
            <a:extLst>
              <a:ext uri="{FF2B5EF4-FFF2-40B4-BE49-F238E27FC236}">
                <a16:creationId xmlns:a16="http://schemas.microsoft.com/office/drawing/2014/main" id="{DD99BD85-E0CD-7771-201E-22096163C451}"/>
              </a:ext>
            </a:extLst>
          </p:cNvPr>
          <p:cNvGrpSpPr/>
          <p:nvPr/>
        </p:nvGrpSpPr>
        <p:grpSpPr>
          <a:xfrm>
            <a:off x="3086104" y="5177943"/>
            <a:ext cx="6856567" cy="888275"/>
            <a:chOff x="3910658" y="3346019"/>
            <a:chExt cx="5749181" cy="540000"/>
          </a:xfrm>
          <a:solidFill>
            <a:schemeClr val="bg1"/>
          </a:solidFill>
        </p:grpSpPr>
        <p:sp>
          <p:nvSpPr>
            <p:cNvPr id="948" name="Round Same Side Corner Rectangle 11">
              <a:extLst>
                <a:ext uri="{FF2B5EF4-FFF2-40B4-BE49-F238E27FC236}">
                  <a16:creationId xmlns:a16="http://schemas.microsoft.com/office/drawing/2014/main" id="{B8243962-2448-85F2-F730-03B7CD1BDE83}"/>
                </a:ext>
              </a:extLst>
            </p:cNvPr>
            <p:cNvSpPr/>
            <p:nvPr userDrawn="1"/>
          </p:nvSpPr>
          <p:spPr>
            <a:xfrm rot="16200000">
              <a:off x="6515249" y="741428"/>
              <a:ext cx="540000" cy="574918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9" name="Oval 12">
              <a:extLst>
                <a:ext uri="{FF2B5EF4-FFF2-40B4-BE49-F238E27FC236}">
                  <a16:creationId xmlns:a16="http://schemas.microsoft.com/office/drawing/2014/main" id="{8A945FCC-4CA3-EAAB-5FCE-21BAE0CF7C28}"/>
                </a:ext>
              </a:extLst>
            </p:cNvPr>
            <p:cNvSpPr/>
            <p:nvPr userDrawn="1"/>
          </p:nvSpPr>
          <p:spPr>
            <a:xfrm>
              <a:off x="3966656" y="3380585"/>
              <a:ext cx="720652" cy="46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3600" dirty="0"/>
                <a:t>3</a:t>
              </a:r>
              <a:endParaRPr lang="ko-KR" altLang="en-US" sz="3600" dirty="0"/>
            </a:p>
          </p:txBody>
        </p:sp>
      </p:grpSp>
      <p:grpSp>
        <p:nvGrpSpPr>
          <p:cNvPr id="950" name="그룹 31">
            <a:extLst>
              <a:ext uri="{FF2B5EF4-FFF2-40B4-BE49-F238E27FC236}">
                <a16:creationId xmlns:a16="http://schemas.microsoft.com/office/drawing/2014/main" id="{7323552C-5738-9815-F827-1E876435A60C}"/>
              </a:ext>
            </a:extLst>
          </p:cNvPr>
          <p:cNvGrpSpPr/>
          <p:nvPr/>
        </p:nvGrpSpPr>
        <p:grpSpPr>
          <a:xfrm>
            <a:off x="3582619" y="6631817"/>
            <a:ext cx="6360051" cy="888276"/>
            <a:chOff x="3910658" y="3346019"/>
            <a:chExt cx="5749181" cy="540000"/>
          </a:xfrm>
          <a:solidFill>
            <a:schemeClr val="bg1"/>
          </a:solidFill>
        </p:grpSpPr>
        <p:sp>
          <p:nvSpPr>
            <p:cNvPr id="951" name="Round Same Side Corner Rectangle 11">
              <a:extLst>
                <a:ext uri="{FF2B5EF4-FFF2-40B4-BE49-F238E27FC236}">
                  <a16:creationId xmlns:a16="http://schemas.microsoft.com/office/drawing/2014/main" id="{D07D641F-83BD-B5FD-CD16-8C2193C608F9}"/>
                </a:ext>
              </a:extLst>
            </p:cNvPr>
            <p:cNvSpPr/>
            <p:nvPr userDrawn="1"/>
          </p:nvSpPr>
          <p:spPr>
            <a:xfrm rot="16200000">
              <a:off x="6515249" y="741428"/>
              <a:ext cx="540000" cy="574918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2" name="Oval 12">
              <a:extLst>
                <a:ext uri="{FF2B5EF4-FFF2-40B4-BE49-F238E27FC236}">
                  <a16:creationId xmlns:a16="http://schemas.microsoft.com/office/drawing/2014/main" id="{CFE64E2E-BC0A-5CAF-3D1D-9F1DA82652DD}"/>
                </a:ext>
              </a:extLst>
            </p:cNvPr>
            <p:cNvSpPr/>
            <p:nvPr userDrawn="1"/>
          </p:nvSpPr>
          <p:spPr>
            <a:xfrm>
              <a:off x="4009214" y="3395477"/>
              <a:ext cx="720652" cy="46800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altLang="ko-KR" sz="3600" dirty="0"/>
                <a:t>4</a:t>
              </a:r>
              <a:endParaRPr lang="ko-KR" altLang="en-US" sz="3600" dirty="0"/>
            </a:p>
          </p:txBody>
        </p:sp>
      </p:grpSp>
      <p:sp>
        <p:nvSpPr>
          <p:cNvPr id="954" name="ZoneTexte 953">
            <a:extLst>
              <a:ext uri="{FF2B5EF4-FFF2-40B4-BE49-F238E27FC236}">
                <a16:creationId xmlns:a16="http://schemas.microsoft.com/office/drawing/2014/main" id="{BD1109F1-C527-A834-3DF9-4FB00C74FB92}"/>
              </a:ext>
            </a:extLst>
          </p:cNvPr>
          <p:cNvSpPr txBox="1"/>
          <p:nvPr/>
        </p:nvSpPr>
        <p:spPr>
          <a:xfrm>
            <a:off x="2857343" y="2456066"/>
            <a:ext cx="10183760" cy="523220"/>
          </a:xfrm>
          <a:prstGeom prst="rect">
            <a:avLst/>
          </a:prstGeom>
          <a:noFill/>
        </p:spPr>
        <p:txBody>
          <a:bodyPr wrap="square">
            <a:spAutoFit/>
          </a:bodyPr>
          <a:lstStyle/>
          <a:p>
            <a:pPr>
              <a:defRPr/>
            </a:pPr>
            <a:r>
              <a:rPr lang="fr-FR" sz="2800" b="1" dirty="0">
                <a:solidFill>
                  <a:schemeClr val="bg2"/>
                </a:solidFill>
                <a:latin typeface="+mj-lt"/>
              </a:rPr>
              <a:t>Gestion des biens immobiliers</a:t>
            </a:r>
            <a:endParaRPr lang="ko-KR" altLang="en-US" sz="2800" b="1" dirty="0">
              <a:solidFill>
                <a:schemeClr val="bg2"/>
              </a:solidFill>
              <a:latin typeface="+mj-lt"/>
              <a:cs typeface="Arial" pitchFamily="34" charset="0"/>
            </a:endParaRPr>
          </a:p>
        </p:txBody>
      </p:sp>
      <p:sp>
        <p:nvSpPr>
          <p:cNvPr id="956" name="ZoneTexte 955">
            <a:extLst>
              <a:ext uri="{FF2B5EF4-FFF2-40B4-BE49-F238E27FC236}">
                <a16:creationId xmlns:a16="http://schemas.microsoft.com/office/drawing/2014/main" id="{4A322A27-E422-0EF9-F675-03A4B23509A2}"/>
              </a:ext>
            </a:extLst>
          </p:cNvPr>
          <p:cNvSpPr txBox="1"/>
          <p:nvPr/>
        </p:nvSpPr>
        <p:spPr>
          <a:xfrm>
            <a:off x="3382223" y="3987709"/>
            <a:ext cx="10183760" cy="523220"/>
          </a:xfrm>
          <a:prstGeom prst="rect">
            <a:avLst/>
          </a:prstGeom>
          <a:noFill/>
        </p:spPr>
        <p:txBody>
          <a:bodyPr wrap="square">
            <a:spAutoFit/>
          </a:bodyPr>
          <a:lstStyle/>
          <a:p>
            <a:pPr>
              <a:defRPr/>
            </a:pPr>
            <a:r>
              <a:rPr lang="fr-FR" sz="2800" b="1" dirty="0">
                <a:solidFill>
                  <a:schemeClr val="bg2"/>
                </a:solidFill>
                <a:latin typeface="+mj-lt"/>
              </a:rPr>
              <a:t>Gestion des clients</a:t>
            </a:r>
            <a:endParaRPr lang="ko-KR" altLang="en-US" sz="2800" b="1" dirty="0">
              <a:solidFill>
                <a:schemeClr val="bg2"/>
              </a:solidFill>
              <a:latin typeface="+mj-lt"/>
              <a:cs typeface="Arial" pitchFamily="34" charset="0"/>
            </a:endParaRPr>
          </a:p>
        </p:txBody>
      </p:sp>
      <p:sp>
        <p:nvSpPr>
          <p:cNvPr id="958" name="ZoneTexte 957">
            <a:extLst>
              <a:ext uri="{FF2B5EF4-FFF2-40B4-BE49-F238E27FC236}">
                <a16:creationId xmlns:a16="http://schemas.microsoft.com/office/drawing/2014/main" id="{C7434EDA-F751-A4AE-D860-F686F5EF7FAC}"/>
              </a:ext>
            </a:extLst>
          </p:cNvPr>
          <p:cNvSpPr txBox="1"/>
          <p:nvPr/>
        </p:nvSpPr>
        <p:spPr>
          <a:xfrm>
            <a:off x="4090259" y="5345820"/>
            <a:ext cx="10183760" cy="523220"/>
          </a:xfrm>
          <a:prstGeom prst="rect">
            <a:avLst/>
          </a:prstGeom>
          <a:noFill/>
        </p:spPr>
        <p:txBody>
          <a:bodyPr wrap="square">
            <a:spAutoFit/>
          </a:bodyPr>
          <a:lstStyle/>
          <a:p>
            <a:pPr>
              <a:defRPr/>
            </a:pPr>
            <a:r>
              <a:rPr lang="fr-FR" sz="2800" b="1" dirty="0">
                <a:solidFill>
                  <a:schemeClr val="bg2"/>
                </a:solidFill>
                <a:latin typeface="+mj-lt"/>
              </a:rPr>
              <a:t>Gestion des transactions</a:t>
            </a:r>
            <a:endParaRPr lang="ko-KR" altLang="en-US" sz="2800" b="1" dirty="0">
              <a:solidFill>
                <a:schemeClr val="bg2"/>
              </a:solidFill>
              <a:latin typeface="+mj-lt"/>
              <a:cs typeface="Arial" pitchFamily="34" charset="0"/>
            </a:endParaRPr>
          </a:p>
        </p:txBody>
      </p:sp>
      <p:sp>
        <p:nvSpPr>
          <p:cNvPr id="960" name="ZoneTexte 959">
            <a:extLst>
              <a:ext uri="{FF2B5EF4-FFF2-40B4-BE49-F238E27FC236}">
                <a16:creationId xmlns:a16="http://schemas.microsoft.com/office/drawing/2014/main" id="{ED7C18C7-F77E-1126-8D5C-2C89740D15B9}"/>
              </a:ext>
            </a:extLst>
          </p:cNvPr>
          <p:cNvSpPr txBox="1"/>
          <p:nvPr/>
        </p:nvSpPr>
        <p:spPr>
          <a:xfrm>
            <a:off x="4597899" y="6814344"/>
            <a:ext cx="10183760" cy="523220"/>
          </a:xfrm>
          <a:prstGeom prst="rect">
            <a:avLst/>
          </a:prstGeom>
          <a:noFill/>
        </p:spPr>
        <p:txBody>
          <a:bodyPr wrap="square">
            <a:spAutoFit/>
          </a:bodyPr>
          <a:lstStyle/>
          <a:p>
            <a:pPr>
              <a:defRPr/>
            </a:pPr>
            <a:r>
              <a:rPr lang="fr-FR" sz="2800" b="1" dirty="0">
                <a:solidFill>
                  <a:schemeClr val="bg2"/>
                </a:solidFill>
                <a:latin typeface="+mj-lt"/>
              </a:rPr>
              <a:t>Gestion des rendez-vous</a:t>
            </a:r>
            <a:endParaRPr lang="ko-KR" altLang="en-US" sz="2800" b="1" dirty="0">
              <a:solidFill>
                <a:schemeClr val="bg2"/>
              </a:solidFill>
              <a:latin typeface="+mj-lt"/>
              <a:cs typeface="Arial" pitchFamily="34" charset="0"/>
            </a:endParaRPr>
          </a:p>
        </p:txBody>
      </p:sp>
      <p:sp>
        <p:nvSpPr>
          <p:cNvPr id="969" name="ZoneTexte 968">
            <a:extLst>
              <a:ext uri="{FF2B5EF4-FFF2-40B4-BE49-F238E27FC236}">
                <a16:creationId xmlns:a16="http://schemas.microsoft.com/office/drawing/2014/main" id="{545D1759-840E-0089-84BE-300473410594}"/>
              </a:ext>
            </a:extLst>
          </p:cNvPr>
          <p:cNvSpPr txBox="1"/>
          <p:nvPr/>
        </p:nvSpPr>
        <p:spPr>
          <a:xfrm>
            <a:off x="830869" y="750781"/>
            <a:ext cx="8588009" cy="1015663"/>
          </a:xfrm>
          <a:prstGeom prst="rect">
            <a:avLst/>
          </a:prstGeom>
          <a:solidFill>
            <a:schemeClr val="bg2">
              <a:lumMod val="60000"/>
              <a:lumOff val="40000"/>
            </a:schemeClr>
          </a:solidFill>
        </p:spPr>
        <p:txBody>
          <a:bodyPr wrap="square" rtlCol="0">
            <a:spAutoFit/>
          </a:bodyPr>
          <a:lstStyle/>
          <a:p>
            <a:r>
              <a:rPr lang="fr-FR" sz="6000" dirty="0">
                <a:solidFill>
                  <a:schemeClr val="bg1"/>
                </a:solidFill>
                <a:latin typeface="Bahnschrift Condensed" panose="020B0502040204020203" pitchFamily="34" charset="0"/>
              </a:rPr>
              <a:t>Principales Fonctionnalités :</a:t>
            </a:r>
          </a:p>
        </p:txBody>
      </p:sp>
      <p:grpSp>
        <p:nvGrpSpPr>
          <p:cNvPr id="970" name="그룹 9">
            <a:extLst>
              <a:ext uri="{FF2B5EF4-FFF2-40B4-BE49-F238E27FC236}">
                <a16:creationId xmlns:a16="http://schemas.microsoft.com/office/drawing/2014/main" id="{633811D8-2BD5-DF63-685A-CBA6CAEACAD4}"/>
              </a:ext>
            </a:extLst>
          </p:cNvPr>
          <p:cNvGrpSpPr/>
          <p:nvPr/>
        </p:nvGrpSpPr>
        <p:grpSpPr>
          <a:xfrm>
            <a:off x="686829" y="5593545"/>
            <a:ext cx="2220801" cy="4389706"/>
            <a:chOff x="4124487" y="1717916"/>
            <a:chExt cx="895027" cy="2072585"/>
          </a:xfrm>
          <a:solidFill>
            <a:schemeClr val="bg1"/>
          </a:solidFill>
        </p:grpSpPr>
        <p:sp>
          <p:nvSpPr>
            <p:cNvPr id="971" name="Oval 21">
              <a:extLst>
                <a:ext uri="{FF2B5EF4-FFF2-40B4-BE49-F238E27FC236}">
                  <a16:creationId xmlns:a16="http://schemas.microsoft.com/office/drawing/2014/main" id="{D2414903-212A-8B86-E1C2-86B6EA042E3A}"/>
                </a:ext>
              </a:extLst>
            </p:cNvPr>
            <p:cNvSpPr/>
            <p:nvPr userDrawn="1"/>
          </p:nvSpPr>
          <p:spPr>
            <a:xfrm>
              <a:off x="4211503" y="3642376"/>
              <a:ext cx="751895" cy="148125"/>
            </a:xfrm>
            <a:prstGeom prst="ellipse">
              <a:avLst/>
            </a:prstGeom>
            <a:gr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2" name="자유형: 도형 11">
              <a:extLst>
                <a:ext uri="{FF2B5EF4-FFF2-40B4-BE49-F238E27FC236}">
                  <a16:creationId xmlns:a16="http://schemas.microsoft.com/office/drawing/2014/main" id="{F2D3133B-E5EA-9BEB-EDBA-DD91F0501AEA}"/>
                </a:ext>
              </a:extLst>
            </p:cNvPr>
            <p:cNvSpPr/>
            <p:nvPr userDrawn="1"/>
          </p:nvSpPr>
          <p:spPr>
            <a:xfrm rot="10800000">
              <a:off x="4124487" y="1717916"/>
              <a:ext cx="895027" cy="1852465"/>
            </a:xfrm>
            <a:custGeom>
              <a:avLst/>
              <a:gdLst>
                <a:gd name="connsiteX0" fmla="*/ 1102413 w 1725923"/>
                <a:gd name="connsiteY0" fmla="*/ 1964795 h 3572198"/>
                <a:gd name="connsiteX1" fmla="*/ 619087 w 1725923"/>
                <a:gd name="connsiteY1" fmla="*/ 1964795 h 3572198"/>
                <a:gd name="connsiteX2" fmla="*/ 619087 w 1725923"/>
                <a:gd name="connsiteY2" fmla="*/ 143855 h 3572198"/>
                <a:gd name="connsiteX3" fmla="*/ 619087 w 1725923"/>
                <a:gd name="connsiteY3" fmla="*/ 140749 h 3572198"/>
                <a:gd name="connsiteX4" fmla="*/ 622193 w 1725923"/>
                <a:gd name="connsiteY4" fmla="*/ 140749 h 3572198"/>
                <a:gd name="connsiteX5" fmla="*/ 762942 w 1725923"/>
                <a:gd name="connsiteY5" fmla="*/ 0 h 3572198"/>
                <a:gd name="connsiteX6" fmla="*/ 753417 w 1725923"/>
                <a:gd name="connsiteY6" fmla="*/ 1825378 h 3572198"/>
                <a:gd name="connsiteX7" fmla="*/ 784462 w 1725923"/>
                <a:gd name="connsiteY7" fmla="*/ 1856423 h 3572198"/>
                <a:gd name="connsiteX8" fmla="*/ 815507 w 1725923"/>
                <a:gd name="connsiteY8" fmla="*/ 1825378 h 3572198"/>
                <a:gd name="connsiteX9" fmla="*/ 826256 w 1725923"/>
                <a:gd name="connsiteY9" fmla="*/ 0 h 3572198"/>
                <a:gd name="connsiteX10" fmla="*/ 898897 w 1725923"/>
                <a:gd name="connsiteY10" fmla="*/ 0 h 3572198"/>
                <a:gd name="connsiteX11" fmla="*/ 1102413 w 1725923"/>
                <a:gd name="connsiteY11" fmla="*/ 257962 h 3572198"/>
                <a:gd name="connsiteX12" fmla="*/ 1102413 w 1725923"/>
                <a:gd name="connsiteY12" fmla="*/ 435134 h 3572198"/>
                <a:gd name="connsiteX13" fmla="*/ 974435 w 1725923"/>
                <a:gd name="connsiteY13" fmla="*/ 554280 h 3572198"/>
                <a:gd name="connsiteX14" fmla="*/ 1102413 w 1725923"/>
                <a:gd name="connsiteY14" fmla="*/ 673428 h 3572198"/>
                <a:gd name="connsiteX15" fmla="*/ 1102413 w 1725923"/>
                <a:gd name="connsiteY15" fmla="*/ 802506 h 3572198"/>
                <a:gd name="connsiteX16" fmla="*/ 982216 w 1725923"/>
                <a:gd name="connsiteY16" fmla="*/ 921506 h 3572198"/>
                <a:gd name="connsiteX17" fmla="*/ 1102413 w 1725923"/>
                <a:gd name="connsiteY17" fmla="*/ 1040506 h 3572198"/>
                <a:gd name="connsiteX18" fmla="*/ 1102413 w 1725923"/>
                <a:gd name="connsiteY18" fmla="*/ 1148198 h 3572198"/>
                <a:gd name="connsiteX19" fmla="*/ 1016431 w 1725923"/>
                <a:gd name="connsiteY19" fmla="*/ 1262985 h 3572198"/>
                <a:gd name="connsiteX20" fmla="*/ 1102413 w 1725923"/>
                <a:gd name="connsiteY20" fmla="*/ 1377772 h 3572198"/>
                <a:gd name="connsiteX21" fmla="*/ 1102413 w 1725923"/>
                <a:gd name="connsiteY21" fmla="*/ 1511810 h 3572198"/>
                <a:gd name="connsiteX22" fmla="*/ 926889 w 1725923"/>
                <a:gd name="connsiteY22" fmla="*/ 1668154 h 3572198"/>
                <a:gd name="connsiteX23" fmla="*/ 1102413 w 1725923"/>
                <a:gd name="connsiteY23" fmla="*/ 1824498 h 3572198"/>
                <a:gd name="connsiteX24" fmla="*/ 831837 w 1725923"/>
                <a:gd name="connsiteY24" fmla="*/ 2445070 h 3572198"/>
                <a:gd name="connsiteX25" fmla="*/ 831837 w 1725923"/>
                <a:gd name="connsiteY25" fmla="*/ 2193610 h 3572198"/>
                <a:gd name="connsiteX26" fmla="*/ 579837 w 1725923"/>
                <a:gd name="connsiteY26" fmla="*/ 2193610 h 3572198"/>
                <a:gd name="connsiteX27" fmla="*/ 579837 w 1725923"/>
                <a:gd name="connsiteY27" fmla="*/ 2445070 h 3572198"/>
                <a:gd name="connsiteX28" fmla="*/ 1135469 w 1725923"/>
                <a:gd name="connsiteY28" fmla="*/ 2445070 h 3572198"/>
                <a:gd name="connsiteX29" fmla="*/ 1135469 w 1725923"/>
                <a:gd name="connsiteY29" fmla="*/ 2193610 h 3572198"/>
                <a:gd name="connsiteX30" fmla="*/ 883469 w 1725923"/>
                <a:gd name="connsiteY30" fmla="*/ 2193610 h 3572198"/>
                <a:gd name="connsiteX31" fmla="*/ 883469 w 1725923"/>
                <a:gd name="connsiteY31" fmla="*/ 2445070 h 3572198"/>
                <a:gd name="connsiteX32" fmla="*/ 831837 w 1725923"/>
                <a:gd name="connsiteY32" fmla="*/ 2738767 h 3572198"/>
                <a:gd name="connsiteX33" fmla="*/ 831837 w 1725923"/>
                <a:gd name="connsiteY33" fmla="*/ 2487307 h 3572198"/>
                <a:gd name="connsiteX34" fmla="*/ 579837 w 1725923"/>
                <a:gd name="connsiteY34" fmla="*/ 2487307 h 3572198"/>
                <a:gd name="connsiteX35" fmla="*/ 579837 w 1725923"/>
                <a:gd name="connsiteY35" fmla="*/ 2738767 h 3572198"/>
                <a:gd name="connsiteX36" fmla="*/ 1135469 w 1725923"/>
                <a:gd name="connsiteY36" fmla="*/ 2738767 h 3572198"/>
                <a:gd name="connsiteX37" fmla="*/ 1135469 w 1725923"/>
                <a:gd name="connsiteY37" fmla="*/ 2487307 h 3572198"/>
                <a:gd name="connsiteX38" fmla="*/ 883469 w 1725923"/>
                <a:gd name="connsiteY38" fmla="*/ 2487307 h 3572198"/>
                <a:gd name="connsiteX39" fmla="*/ 883469 w 1725923"/>
                <a:gd name="connsiteY39" fmla="*/ 2738767 h 3572198"/>
                <a:gd name="connsiteX40" fmla="*/ 858795 w 1725923"/>
                <a:gd name="connsiteY40" fmla="*/ 3306895 h 3572198"/>
                <a:gd name="connsiteX41" fmla="*/ 300360 w 1725923"/>
                <a:gd name="connsiteY41" fmla="*/ 2750307 h 3572198"/>
                <a:gd name="connsiteX42" fmla="*/ 302749 w 1725923"/>
                <a:gd name="connsiteY42" fmla="*/ 2750307 h 3572198"/>
                <a:gd name="connsiteX43" fmla="*/ 302749 w 1725923"/>
                <a:gd name="connsiteY43" fmla="*/ 2131254 h 3572198"/>
                <a:gd name="connsiteX44" fmla="*/ 387566 w 1725923"/>
                <a:gd name="connsiteY44" fmla="*/ 2046437 h 3572198"/>
                <a:gd name="connsiteX45" fmla="*/ 547717 w 1725923"/>
                <a:gd name="connsiteY45" fmla="*/ 2046437 h 3572198"/>
                <a:gd name="connsiteX46" fmla="*/ 568126 w 1725923"/>
                <a:gd name="connsiteY46" fmla="*/ 1964796 h 3572198"/>
                <a:gd name="connsiteX47" fmla="*/ 1153373 w 1725923"/>
                <a:gd name="connsiteY47" fmla="*/ 1964796 h 3572198"/>
                <a:gd name="connsiteX48" fmla="*/ 1173782 w 1725923"/>
                <a:gd name="connsiteY48" fmla="*/ 2046437 h 3572198"/>
                <a:gd name="connsiteX49" fmla="*/ 1333932 w 1725923"/>
                <a:gd name="connsiteY49" fmla="*/ 2046437 h 3572198"/>
                <a:gd name="connsiteX50" fmla="*/ 1418749 w 1725923"/>
                <a:gd name="connsiteY50" fmla="*/ 2131254 h 3572198"/>
                <a:gd name="connsiteX51" fmla="*/ 1418749 w 1725923"/>
                <a:gd name="connsiteY51" fmla="*/ 2751832 h 3572198"/>
                <a:gd name="connsiteX52" fmla="*/ 1414832 w 1725923"/>
                <a:gd name="connsiteY52" fmla="*/ 2751832 h 3572198"/>
                <a:gd name="connsiteX53" fmla="*/ 863754 w 1725923"/>
                <a:gd name="connsiteY53" fmla="*/ 3572198 h 3572198"/>
                <a:gd name="connsiteX54" fmla="*/ 862962 w 1725923"/>
                <a:gd name="connsiteY54" fmla="*/ 3572044 h 3572198"/>
                <a:gd name="connsiteX55" fmla="*/ 862170 w 1725923"/>
                <a:gd name="connsiteY55" fmla="*/ 3572198 h 3572198"/>
                <a:gd name="connsiteX56" fmla="*/ 800003 w 1725923"/>
                <a:gd name="connsiteY56" fmla="*/ 3546448 h 3572198"/>
                <a:gd name="connsiteX57" fmla="*/ 796872 w 1725923"/>
                <a:gd name="connsiteY57" fmla="*/ 3541733 h 3572198"/>
                <a:gd name="connsiteX58" fmla="*/ 25750 w 1725923"/>
                <a:gd name="connsiteY58" fmla="*/ 2770611 h 3572198"/>
                <a:gd name="connsiteX59" fmla="*/ 25750 w 1725923"/>
                <a:gd name="connsiteY59" fmla="*/ 2646277 h 3572198"/>
                <a:gd name="connsiteX60" fmla="*/ 150083 w 1725923"/>
                <a:gd name="connsiteY60" fmla="*/ 2646277 h 3572198"/>
                <a:gd name="connsiteX61" fmla="*/ 862962 w 1725923"/>
                <a:gd name="connsiteY61" fmla="*/ 3359155 h 3572198"/>
                <a:gd name="connsiteX62" fmla="*/ 1575840 w 1725923"/>
                <a:gd name="connsiteY62" fmla="*/ 2646277 h 3572198"/>
                <a:gd name="connsiteX63" fmla="*/ 1700173 w 1725923"/>
                <a:gd name="connsiteY63" fmla="*/ 2646277 h 3572198"/>
                <a:gd name="connsiteX64" fmla="*/ 1700173 w 1725923"/>
                <a:gd name="connsiteY64" fmla="*/ 2770611 h 3572198"/>
                <a:gd name="connsiteX65" fmla="*/ 929051 w 1725923"/>
                <a:gd name="connsiteY65" fmla="*/ 3541733 h 3572198"/>
                <a:gd name="connsiteX66" fmla="*/ 925920 w 1725923"/>
                <a:gd name="connsiteY66" fmla="*/ 3546448 h 3572198"/>
                <a:gd name="connsiteX67" fmla="*/ 863754 w 1725923"/>
                <a:gd name="connsiteY67" fmla="*/ 3572198 h 35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25923" h="3572198">
                  <a:moveTo>
                    <a:pt x="1102413" y="1964795"/>
                  </a:moveTo>
                  <a:lnTo>
                    <a:pt x="619087" y="1964795"/>
                  </a:lnTo>
                  <a:lnTo>
                    <a:pt x="619087" y="143855"/>
                  </a:lnTo>
                  <a:lnTo>
                    <a:pt x="619087" y="140749"/>
                  </a:lnTo>
                  <a:lnTo>
                    <a:pt x="622193" y="140749"/>
                  </a:lnTo>
                  <a:lnTo>
                    <a:pt x="762942" y="0"/>
                  </a:lnTo>
                  <a:lnTo>
                    <a:pt x="753417" y="1825378"/>
                  </a:lnTo>
                  <a:cubicBezTo>
                    <a:pt x="753417" y="1842524"/>
                    <a:pt x="767316" y="1856423"/>
                    <a:pt x="784462" y="1856423"/>
                  </a:cubicBezTo>
                  <a:cubicBezTo>
                    <a:pt x="801608" y="1856423"/>
                    <a:pt x="815507" y="1842524"/>
                    <a:pt x="815507" y="1825378"/>
                  </a:cubicBezTo>
                  <a:cubicBezTo>
                    <a:pt x="816913" y="1216919"/>
                    <a:pt x="824850" y="608459"/>
                    <a:pt x="826256" y="0"/>
                  </a:cubicBezTo>
                  <a:lnTo>
                    <a:pt x="898897" y="0"/>
                  </a:lnTo>
                  <a:lnTo>
                    <a:pt x="1102413" y="257962"/>
                  </a:lnTo>
                  <a:lnTo>
                    <a:pt x="1102413" y="435134"/>
                  </a:lnTo>
                  <a:lnTo>
                    <a:pt x="974435" y="554280"/>
                  </a:lnTo>
                  <a:lnTo>
                    <a:pt x="1102413" y="673428"/>
                  </a:lnTo>
                  <a:lnTo>
                    <a:pt x="1102413" y="802506"/>
                  </a:lnTo>
                  <a:lnTo>
                    <a:pt x="982216" y="921506"/>
                  </a:lnTo>
                  <a:lnTo>
                    <a:pt x="1102413" y="1040506"/>
                  </a:lnTo>
                  <a:lnTo>
                    <a:pt x="1102413" y="1148198"/>
                  </a:lnTo>
                  <a:lnTo>
                    <a:pt x="1016431" y="1262985"/>
                  </a:lnTo>
                  <a:lnTo>
                    <a:pt x="1102413" y="1377772"/>
                  </a:lnTo>
                  <a:lnTo>
                    <a:pt x="1102413" y="1511810"/>
                  </a:lnTo>
                  <a:lnTo>
                    <a:pt x="926889" y="1668154"/>
                  </a:lnTo>
                  <a:lnTo>
                    <a:pt x="1102413" y="1824498"/>
                  </a:lnTo>
                  <a:close/>
                  <a:moveTo>
                    <a:pt x="831837" y="2445070"/>
                  </a:moveTo>
                  <a:lnTo>
                    <a:pt x="831837" y="2193610"/>
                  </a:lnTo>
                  <a:lnTo>
                    <a:pt x="579837" y="2193610"/>
                  </a:lnTo>
                  <a:lnTo>
                    <a:pt x="579837" y="2445070"/>
                  </a:lnTo>
                  <a:close/>
                  <a:moveTo>
                    <a:pt x="1135469" y="2445070"/>
                  </a:moveTo>
                  <a:lnTo>
                    <a:pt x="1135469" y="2193610"/>
                  </a:lnTo>
                  <a:lnTo>
                    <a:pt x="883469" y="2193610"/>
                  </a:lnTo>
                  <a:lnTo>
                    <a:pt x="883469" y="2445070"/>
                  </a:lnTo>
                  <a:close/>
                  <a:moveTo>
                    <a:pt x="831837" y="2738767"/>
                  </a:moveTo>
                  <a:lnTo>
                    <a:pt x="831837" y="2487307"/>
                  </a:lnTo>
                  <a:lnTo>
                    <a:pt x="579837" y="2487307"/>
                  </a:lnTo>
                  <a:lnTo>
                    <a:pt x="579837" y="2738767"/>
                  </a:lnTo>
                  <a:close/>
                  <a:moveTo>
                    <a:pt x="1135469" y="2738767"/>
                  </a:moveTo>
                  <a:lnTo>
                    <a:pt x="1135469" y="2487307"/>
                  </a:lnTo>
                  <a:lnTo>
                    <a:pt x="883469" y="2487307"/>
                  </a:lnTo>
                  <a:lnTo>
                    <a:pt x="883469" y="2738767"/>
                  </a:lnTo>
                  <a:close/>
                  <a:moveTo>
                    <a:pt x="858795" y="3306895"/>
                  </a:moveTo>
                  <a:lnTo>
                    <a:pt x="300360" y="2750307"/>
                  </a:lnTo>
                  <a:lnTo>
                    <a:pt x="302749" y="2750307"/>
                  </a:lnTo>
                  <a:lnTo>
                    <a:pt x="302749" y="2131254"/>
                  </a:lnTo>
                  <a:cubicBezTo>
                    <a:pt x="302749" y="2084411"/>
                    <a:pt x="340723" y="2046437"/>
                    <a:pt x="387566" y="2046437"/>
                  </a:cubicBezTo>
                  <a:lnTo>
                    <a:pt x="547717" y="2046437"/>
                  </a:lnTo>
                  <a:lnTo>
                    <a:pt x="568126" y="1964796"/>
                  </a:lnTo>
                  <a:lnTo>
                    <a:pt x="1153373" y="1964796"/>
                  </a:lnTo>
                  <a:lnTo>
                    <a:pt x="1173782" y="2046437"/>
                  </a:lnTo>
                  <a:lnTo>
                    <a:pt x="1333932" y="2046437"/>
                  </a:lnTo>
                  <a:cubicBezTo>
                    <a:pt x="1380775" y="2046437"/>
                    <a:pt x="1418749" y="2084411"/>
                    <a:pt x="1418749" y="2131254"/>
                  </a:cubicBezTo>
                  <a:lnTo>
                    <a:pt x="1418749" y="2751832"/>
                  </a:lnTo>
                  <a:lnTo>
                    <a:pt x="1414832" y="2751832"/>
                  </a:lnTo>
                  <a:close/>
                  <a:moveTo>
                    <a:pt x="863754" y="3572198"/>
                  </a:moveTo>
                  <a:lnTo>
                    <a:pt x="862962" y="3572044"/>
                  </a:lnTo>
                  <a:lnTo>
                    <a:pt x="862170" y="3572198"/>
                  </a:lnTo>
                  <a:cubicBezTo>
                    <a:pt x="839670" y="3572198"/>
                    <a:pt x="817170" y="3563614"/>
                    <a:pt x="800003" y="3546448"/>
                  </a:cubicBezTo>
                  <a:lnTo>
                    <a:pt x="796872" y="3541733"/>
                  </a:lnTo>
                  <a:lnTo>
                    <a:pt x="25750" y="2770611"/>
                  </a:lnTo>
                  <a:cubicBezTo>
                    <a:pt x="-8584" y="2736277"/>
                    <a:pt x="-8584" y="2680611"/>
                    <a:pt x="25750" y="2646277"/>
                  </a:cubicBezTo>
                  <a:cubicBezTo>
                    <a:pt x="60083" y="2611944"/>
                    <a:pt x="115750" y="2611944"/>
                    <a:pt x="150083" y="2646277"/>
                  </a:cubicBezTo>
                  <a:lnTo>
                    <a:pt x="862962" y="3359155"/>
                  </a:lnTo>
                  <a:lnTo>
                    <a:pt x="1575840" y="2646277"/>
                  </a:lnTo>
                  <a:cubicBezTo>
                    <a:pt x="1610173" y="2611944"/>
                    <a:pt x="1665840" y="2611944"/>
                    <a:pt x="1700173" y="2646277"/>
                  </a:cubicBezTo>
                  <a:cubicBezTo>
                    <a:pt x="1734507" y="2680611"/>
                    <a:pt x="1734507" y="2736277"/>
                    <a:pt x="1700173" y="2770611"/>
                  </a:cubicBezTo>
                  <a:lnTo>
                    <a:pt x="929051" y="3541733"/>
                  </a:lnTo>
                  <a:lnTo>
                    <a:pt x="925920" y="3546448"/>
                  </a:lnTo>
                  <a:cubicBezTo>
                    <a:pt x="908753" y="3563614"/>
                    <a:pt x="886253" y="3572198"/>
                    <a:pt x="863754" y="3572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 name="Image 6">
            <a:extLst>
              <a:ext uri="{FF2B5EF4-FFF2-40B4-BE49-F238E27FC236}">
                <a16:creationId xmlns:a16="http://schemas.microsoft.com/office/drawing/2014/main" id="{671C42B2-B78A-FAD4-0B68-665D3EC445A6}"/>
              </a:ext>
            </a:extLst>
          </p:cNvPr>
          <p:cNvPicPr>
            <a:picLocks noChangeAspect="1"/>
          </p:cNvPicPr>
          <p:nvPr/>
        </p:nvPicPr>
        <p:blipFill>
          <a:blip r:embed="rId3"/>
          <a:stretch>
            <a:fillRect/>
          </a:stretch>
        </p:blipFill>
        <p:spPr>
          <a:xfrm>
            <a:off x="9597352" y="0"/>
            <a:ext cx="8690647"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fr-FR" altLang="ko-KR" dirty="0">
                <a:solidFill>
                  <a:schemeClr val="bg1"/>
                </a:solidFill>
                <a:latin typeface="Baskerville Old Face" panose="02020602080505020303" pitchFamily="18" charset="0"/>
              </a:rPr>
              <a:t>Gestion des Biens Immobiliers</a:t>
            </a:r>
            <a:endParaRPr lang="ko-KR" altLang="en-US" dirty="0">
              <a:solidFill>
                <a:schemeClr val="bg1"/>
              </a:solidFill>
              <a:latin typeface="Baskerville Old Face" panose="02020602080505020303" pitchFamily="18" charset="0"/>
            </a:endParaRPr>
          </a:p>
        </p:txBody>
      </p:sp>
      <p:sp>
        <p:nvSpPr>
          <p:cNvPr id="3" name="Text Placeholder 2"/>
          <p:cNvSpPr>
            <a:spLocks noGrp="1"/>
          </p:cNvSpPr>
          <p:nvPr>
            <p:ph type="body" sz="quarter" idx="11"/>
          </p:nvPr>
        </p:nvSpPr>
        <p:spPr>
          <a:xfrm>
            <a:off x="0" y="1417832"/>
            <a:ext cx="18288000" cy="576064"/>
          </a:xfrm>
        </p:spPr>
        <p:txBody>
          <a:bodyPr>
            <a:normAutofit/>
          </a:bodyPr>
          <a:lstStyle/>
          <a:p>
            <a:pPr lvl="0"/>
            <a:r>
              <a:rPr lang="fr-FR" altLang="ko-KR" sz="2400" dirty="0">
                <a:solidFill>
                  <a:schemeClr val="bg1"/>
                </a:solidFill>
                <a:latin typeface="Baskerville Old Face" panose="02020602080505020303" pitchFamily="18" charset="0"/>
              </a:rPr>
              <a:t>"Notre application offre une gestion efficace des biens immobiliers pour répondre aux besoins des propriétaires et des locataires"</a:t>
            </a:r>
            <a:endParaRPr lang="en-US" altLang="ko-KR" sz="2400" dirty="0">
              <a:solidFill>
                <a:schemeClr val="bg1"/>
              </a:solidFill>
              <a:latin typeface="Baskerville Old Face" panose="02020602080505020303" pitchFamily="18" charset="0"/>
            </a:endParaRPr>
          </a:p>
        </p:txBody>
      </p:sp>
      <p:grpSp>
        <p:nvGrpSpPr>
          <p:cNvPr id="16" name="Group 15"/>
          <p:cNvGrpSpPr/>
          <p:nvPr/>
        </p:nvGrpSpPr>
        <p:grpSpPr>
          <a:xfrm>
            <a:off x="7113147" y="7587383"/>
            <a:ext cx="3998942" cy="2308324"/>
            <a:chOff x="803640" y="3362835"/>
            <a:chExt cx="2059657" cy="1154162"/>
          </a:xfrm>
        </p:grpSpPr>
        <p:sp>
          <p:nvSpPr>
            <p:cNvPr id="17" name="TextBox 16"/>
            <p:cNvSpPr txBox="1"/>
            <p:nvPr/>
          </p:nvSpPr>
          <p:spPr>
            <a:xfrm>
              <a:off x="803640" y="3579862"/>
              <a:ext cx="2059657" cy="230833"/>
            </a:xfrm>
            <a:prstGeom prst="rect">
              <a:avLst/>
            </a:prstGeom>
            <a:noFill/>
          </p:spPr>
          <p:txBody>
            <a:bodyPr wrap="square" rtlCol="0">
              <a:spAutoFit/>
            </a:bodyPr>
            <a:lstStyle/>
            <a:p>
              <a:pPr algn="ctr"/>
              <a:endParaRPr lang="ko-KR" altLang="en-US" sz="2400" dirty="0">
                <a:solidFill>
                  <a:schemeClr val="bg1"/>
                </a:solidFill>
                <a:cs typeface="Arial" pitchFamily="34" charset="0"/>
              </a:endParaRPr>
            </a:p>
          </p:txBody>
        </p:sp>
        <p:sp>
          <p:nvSpPr>
            <p:cNvPr id="18" name="TextBox 17"/>
            <p:cNvSpPr txBox="1"/>
            <p:nvPr/>
          </p:nvSpPr>
          <p:spPr>
            <a:xfrm>
              <a:off x="803640" y="3362835"/>
              <a:ext cx="2059657" cy="1154162"/>
            </a:xfrm>
            <a:prstGeom prst="rect">
              <a:avLst/>
            </a:prstGeom>
            <a:noFill/>
          </p:spPr>
          <p:txBody>
            <a:bodyPr wrap="square" rtlCol="0">
              <a:spAutoFit/>
            </a:bodyPr>
            <a:lstStyle/>
            <a:p>
              <a:pPr algn="ctr"/>
              <a:r>
                <a:rPr lang="fr-FR" altLang="ko-KR" sz="2400" b="1" u="sng" dirty="0">
                  <a:solidFill>
                    <a:schemeClr val="bg1"/>
                  </a:solidFill>
                  <a:latin typeface="Baskerville Old Face" panose="02020602080505020303" pitchFamily="18" charset="0"/>
                  <a:cs typeface="Arial" pitchFamily="34" charset="0"/>
                </a:rPr>
                <a:t>Suppression de biens immobiliers :</a:t>
              </a:r>
            </a:p>
            <a:p>
              <a:pPr algn="ctr"/>
              <a:r>
                <a:rPr lang="fr-FR" altLang="ko-KR" sz="2400" dirty="0">
                  <a:solidFill>
                    <a:schemeClr val="bg1"/>
                  </a:solidFill>
                  <a:latin typeface="Baskerville Old Face" panose="02020602080505020303" pitchFamily="18" charset="0"/>
                  <a:cs typeface="Arial" pitchFamily="34" charset="0"/>
                </a:rPr>
                <a:t>Retrait de biens du portefeuille immobilier, que ce soit pour des raisons de vente, de location ou d'autres motifs</a:t>
              </a:r>
            </a:p>
          </p:txBody>
        </p:sp>
      </p:grpSp>
      <p:grpSp>
        <p:nvGrpSpPr>
          <p:cNvPr id="19" name="Group 18"/>
          <p:cNvGrpSpPr/>
          <p:nvPr/>
        </p:nvGrpSpPr>
        <p:grpSpPr>
          <a:xfrm>
            <a:off x="1160356" y="2430503"/>
            <a:ext cx="4061707" cy="2154436"/>
            <a:chOff x="771313" y="3318252"/>
            <a:chExt cx="2091984" cy="1077218"/>
          </a:xfrm>
        </p:grpSpPr>
        <p:sp>
          <p:nvSpPr>
            <p:cNvPr id="20" name="TextBox 19"/>
            <p:cNvSpPr txBox="1"/>
            <p:nvPr/>
          </p:nvSpPr>
          <p:spPr>
            <a:xfrm>
              <a:off x="803640" y="3579862"/>
              <a:ext cx="2059657" cy="815608"/>
            </a:xfrm>
            <a:prstGeom prst="rect">
              <a:avLst/>
            </a:prstGeom>
            <a:noFill/>
          </p:spPr>
          <p:txBody>
            <a:bodyPr wrap="square" rtlCol="0">
              <a:spAutoFit/>
            </a:bodyPr>
            <a:lstStyle/>
            <a:p>
              <a:pPr algn="ctr"/>
              <a:r>
                <a:rPr lang="fr-FR" altLang="ko-KR" sz="2000" dirty="0">
                  <a:solidFill>
                    <a:schemeClr val="bg1"/>
                  </a:solidFill>
                  <a:cs typeface="Arial" pitchFamily="34" charset="0"/>
                </a:rPr>
                <a:t>Intégration de nouveaux biens dans le portefeuille immobilier, enregistrant leurs caractéristiques telles que type, taille, prix, localisation, et description.</a:t>
              </a:r>
              <a:endParaRPr lang="ko-KR" altLang="en-US" sz="2000" dirty="0">
                <a:solidFill>
                  <a:schemeClr val="bg1"/>
                </a:solidFill>
                <a:cs typeface="Arial" pitchFamily="34" charset="0"/>
              </a:endParaRPr>
            </a:p>
          </p:txBody>
        </p:sp>
        <p:sp>
          <p:nvSpPr>
            <p:cNvPr id="21" name="TextBox 20"/>
            <p:cNvSpPr txBox="1"/>
            <p:nvPr/>
          </p:nvSpPr>
          <p:spPr>
            <a:xfrm>
              <a:off x="771313" y="3318252"/>
              <a:ext cx="2059657" cy="261610"/>
            </a:xfrm>
            <a:prstGeom prst="rect">
              <a:avLst/>
            </a:prstGeom>
            <a:noFill/>
          </p:spPr>
          <p:txBody>
            <a:bodyPr wrap="square" rtlCol="0">
              <a:spAutoFit/>
            </a:bodyPr>
            <a:lstStyle/>
            <a:p>
              <a:pPr algn="ctr"/>
              <a:r>
                <a:rPr lang="fr-FR" altLang="ko-KR" sz="2400" b="1" u="sng" dirty="0">
                  <a:solidFill>
                    <a:schemeClr val="bg1"/>
                  </a:solidFill>
                  <a:latin typeface="Baskerville Old Face" panose="02020602080505020303" pitchFamily="18" charset="0"/>
                  <a:cs typeface="Arial" pitchFamily="34" charset="0"/>
                </a:rPr>
                <a:t>Ajout de biens immobilier</a:t>
              </a:r>
              <a:r>
                <a:rPr lang="fr-FR" altLang="ko-KR" sz="2800" b="1" u="sng" dirty="0">
                  <a:solidFill>
                    <a:schemeClr val="bg1"/>
                  </a:solidFill>
                  <a:latin typeface="Baskerville Old Face" panose="02020602080505020303" pitchFamily="18" charset="0"/>
                  <a:cs typeface="Arial" pitchFamily="34" charset="0"/>
                </a:rPr>
                <a:t>s:</a:t>
              </a:r>
              <a:r>
                <a:rPr lang="fr-FR" altLang="ko-KR" sz="2800" b="1" u="sng" dirty="0">
                  <a:solidFill>
                    <a:schemeClr val="bg1"/>
                  </a:solidFill>
                  <a:cs typeface="Arial" pitchFamily="34" charset="0"/>
                </a:rPr>
                <a:t> </a:t>
              </a:r>
              <a:endParaRPr lang="ko-KR" altLang="en-US" sz="2800" b="1" u="sng" dirty="0">
                <a:solidFill>
                  <a:schemeClr val="bg1"/>
                </a:solidFill>
                <a:cs typeface="Arial" pitchFamily="34" charset="0"/>
              </a:endParaRPr>
            </a:p>
          </p:txBody>
        </p:sp>
      </p:grpSp>
      <p:grpSp>
        <p:nvGrpSpPr>
          <p:cNvPr id="22" name="Group 21"/>
          <p:cNvGrpSpPr/>
          <p:nvPr/>
        </p:nvGrpSpPr>
        <p:grpSpPr>
          <a:xfrm>
            <a:off x="13003173" y="2519669"/>
            <a:ext cx="4126755" cy="2333516"/>
            <a:chOff x="803640" y="3362835"/>
            <a:chExt cx="2125487" cy="1166758"/>
          </a:xfrm>
        </p:grpSpPr>
        <p:sp>
          <p:nvSpPr>
            <p:cNvPr id="23" name="TextBox 22"/>
            <p:cNvSpPr txBox="1"/>
            <p:nvPr/>
          </p:nvSpPr>
          <p:spPr>
            <a:xfrm>
              <a:off x="869470" y="3744763"/>
              <a:ext cx="2059657" cy="784830"/>
            </a:xfrm>
            <a:prstGeom prst="rect">
              <a:avLst/>
            </a:prstGeom>
            <a:noFill/>
          </p:spPr>
          <p:txBody>
            <a:bodyPr wrap="square" rtlCol="0">
              <a:spAutoFit/>
            </a:bodyPr>
            <a:lstStyle/>
            <a:p>
              <a:pPr algn="ctr"/>
              <a:r>
                <a:rPr lang="fr-FR" altLang="ko-KR" sz="2400" dirty="0">
                  <a:solidFill>
                    <a:schemeClr val="bg1"/>
                  </a:solidFill>
                  <a:cs typeface="Arial" pitchFamily="34" charset="0"/>
                </a:rPr>
                <a:t>Mise à jour des informations des biens existants en cas de changements ou d'évolutions</a:t>
              </a:r>
              <a:r>
                <a:rPr lang="en-US" altLang="ko-KR" sz="2400" dirty="0">
                  <a:solidFill>
                    <a:schemeClr val="bg1"/>
                  </a:solidFill>
                  <a:cs typeface="Arial" pitchFamily="34" charset="0"/>
                </a:rPr>
                <a:t>.  </a:t>
              </a:r>
              <a:endParaRPr lang="ko-KR" altLang="en-US" sz="2400" dirty="0">
                <a:solidFill>
                  <a:schemeClr val="bg1"/>
                </a:solidFill>
                <a:cs typeface="Arial" pitchFamily="34" charset="0"/>
              </a:endParaRPr>
            </a:p>
          </p:txBody>
        </p:sp>
        <p:sp>
          <p:nvSpPr>
            <p:cNvPr id="24" name="TextBox 23"/>
            <p:cNvSpPr txBox="1"/>
            <p:nvPr/>
          </p:nvSpPr>
          <p:spPr>
            <a:xfrm>
              <a:off x="803640" y="3362835"/>
              <a:ext cx="2059657" cy="415499"/>
            </a:xfrm>
            <a:prstGeom prst="rect">
              <a:avLst/>
            </a:prstGeom>
            <a:noFill/>
          </p:spPr>
          <p:txBody>
            <a:bodyPr wrap="square" rtlCol="0">
              <a:spAutoFit/>
            </a:bodyPr>
            <a:lstStyle/>
            <a:p>
              <a:pPr algn="ctr"/>
              <a:r>
                <a:rPr lang="fr-FR" altLang="ko-KR" sz="2400" b="1" u="sng" dirty="0">
                  <a:solidFill>
                    <a:schemeClr val="bg1"/>
                  </a:solidFill>
                  <a:latin typeface="Baskerville Old Face" panose="02020602080505020303" pitchFamily="18" charset="0"/>
                  <a:cs typeface="Arial" pitchFamily="34" charset="0"/>
                </a:rPr>
                <a:t>Modification des biens immobiliers :</a:t>
              </a:r>
              <a:endParaRPr lang="ko-KR" altLang="en-US" sz="2400" b="1" u="sng" dirty="0">
                <a:solidFill>
                  <a:schemeClr val="bg1"/>
                </a:solidFill>
                <a:latin typeface="Baskerville Old Face" panose="02020602080505020303" pitchFamily="18" charset="0"/>
                <a:cs typeface="Arial" pitchFamily="34" charset="0"/>
              </a:endParaRPr>
            </a:p>
          </p:txBody>
        </p:sp>
      </p:grpSp>
      <p:pic>
        <p:nvPicPr>
          <p:cNvPr id="10" name="Espace réservé pour une image  9">
            <a:extLst>
              <a:ext uri="{FF2B5EF4-FFF2-40B4-BE49-F238E27FC236}">
                <a16:creationId xmlns:a16="http://schemas.microsoft.com/office/drawing/2014/main" id="{43277272-E619-668D-886C-6246AC9396CE}"/>
              </a:ext>
            </a:extLst>
          </p:cNvPr>
          <p:cNvPicPr>
            <a:picLocks noGrp="1" noChangeAspect="1"/>
          </p:cNvPicPr>
          <p:nvPr>
            <p:ph type="pic" idx="1"/>
          </p:nvPr>
        </p:nvPicPr>
        <p:blipFill>
          <a:blip r:embed="rId2"/>
          <a:srcRect l="16607" r="16607"/>
          <a:stretch>
            <a:fillRect/>
          </a:stretch>
        </p:blipFill>
        <p:spPr/>
      </p:pic>
      <p:pic>
        <p:nvPicPr>
          <p:cNvPr id="12" name="Espace réservé pour une image  11">
            <a:extLst>
              <a:ext uri="{FF2B5EF4-FFF2-40B4-BE49-F238E27FC236}">
                <a16:creationId xmlns:a16="http://schemas.microsoft.com/office/drawing/2014/main" id="{082E7072-6F57-5F91-0696-B366FB9388F5}"/>
              </a:ext>
            </a:extLst>
          </p:cNvPr>
          <p:cNvPicPr>
            <a:picLocks noGrp="1" noChangeAspect="1"/>
          </p:cNvPicPr>
          <p:nvPr>
            <p:ph type="pic" idx="12"/>
          </p:nvPr>
        </p:nvPicPr>
        <p:blipFill>
          <a:blip r:embed="rId3"/>
          <a:srcRect t="16667" b="16667"/>
          <a:stretch>
            <a:fillRect/>
          </a:stretch>
        </p:blipFill>
        <p:spPr/>
      </p:pic>
      <p:pic>
        <p:nvPicPr>
          <p:cNvPr id="14" name="Espace réservé pour une image  13">
            <a:extLst>
              <a:ext uri="{FF2B5EF4-FFF2-40B4-BE49-F238E27FC236}">
                <a16:creationId xmlns:a16="http://schemas.microsoft.com/office/drawing/2014/main" id="{79394120-047B-8D18-6C11-CEC166D5A448}"/>
              </a:ext>
            </a:extLst>
          </p:cNvPr>
          <p:cNvPicPr>
            <a:picLocks noGrp="1" noChangeAspect="1"/>
          </p:cNvPicPr>
          <p:nvPr>
            <p:ph type="pic" idx="13"/>
          </p:nvPr>
        </p:nvPicPr>
        <p:blipFill>
          <a:blip r:embed="rId4"/>
          <a:srcRect l="16228" r="16228"/>
          <a:stretch>
            <a:fillRect/>
          </a:stretch>
        </p:blipFill>
        <p:spPr/>
      </p:pic>
    </p:spTree>
    <p:extLst>
      <p:ext uri="{BB962C8B-B14F-4D97-AF65-F5344CB8AC3E}">
        <p14:creationId xmlns:p14="http://schemas.microsoft.com/office/powerpoint/2010/main" val="888540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fr-FR" altLang="ko-KR" dirty="0"/>
              <a:t>Gestions des clients </a:t>
            </a:r>
            <a:endParaRPr lang="ko-KR" altLang="en-US" dirty="0"/>
          </a:p>
        </p:txBody>
      </p:sp>
      <p:sp>
        <p:nvSpPr>
          <p:cNvPr id="9" name="TextBox 8"/>
          <p:cNvSpPr txBox="1"/>
          <p:nvPr/>
        </p:nvSpPr>
        <p:spPr>
          <a:xfrm>
            <a:off x="1223458" y="6038859"/>
            <a:ext cx="7008760" cy="4216539"/>
          </a:xfrm>
          <a:prstGeom prst="rect">
            <a:avLst/>
          </a:prstGeom>
          <a:noFill/>
        </p:spPr>
        <p:txBody>
          <a:bodyPr wrap="square" rtlCol="0">
            <a:spAutoFit/>
          </a:bodyPr>
          <a:lstStyle/>
          <a:p>
            <a:pPr marL="342900" indent="-342900">
              <a:buFont typeface="Wingdings" panose="05000000000000000000" pitchFamily="2" charset="2"/>
              <a:buChar char="ü"/>
            </a:pPr>
            <a:r>
              <a:rPr lang="fr-FR" altLang="ko-KR" sz="2800" dirty="0">
                <a:solidFill>
                  <a:schemeClr val="bg1"/>
                </a:solidFill>
                <a:latin typeface="Baskerville Old Face" panose="02020602080505020303" pitchFamily="18" charset="0"/>
                <a:cs typeface="Arial" pitchFamily="34" charset="0"/>
              </a:rPr>
              <a:t>Fournir une assistance et des conseils aux clients .</a:t>
            </a:r>
          </a:p>
          <a:p>
            <a:pPr marL="342900" indent="-342900">
              <a:buFont typeface="Wingdings" panose="05000000000000000000" pitchFamily="2" charset="2"/>
              <a:buChar char="ü"/>
            </a:pPr>
            <a:r>
              <a:rPr lang="fr-FR" altLang="ko-KR" sz="2800" dirty="0">
                <a:solidFill>
                  <a:schemeClr val="bg1"/>
                </a:solidFill>
                <a:latin typeface="Baskerville Old Face" panose="02020602080505020303" pitchFamily="18" charset="0"/>
                <a:cs typeface="Arial" pitchFamily="34" charset="0"/>
              </a:rPr>
              <a:t>Développer la fidélité et la satisfaction des clients .</a:t>
            </a:r>
          </a:p>
          <a:p>
            <a:pPr marL="342900" indent="-342900">
              <a:buFont typeface="Wingdings" panose="05000000000000000000" pitchFamily="2" charset="2"/>
              <a:buChar char="ü"/>
            </a:pPr>
            <a:r>
              <a:rPr lang="fr-FR" altLang="ko-KR" sz="2800" dirty="0">
                <a:solidFill>
                  <a:schemeClr val="bg1"/>
                </a:solidFill>
                <a:latin typeface="Baskerville Old Face" panose="02020602080505020303" pitchFamily="18" charset="0"/>
                <a:cs typeface="Arial" pitchFamily="34" charset="0"/>
              </a:rPr>
              <a:t>Générer des ventes et des opportunités .</a:t>
            </a:r>
          </a:p>
          <a:p>
            <a:pPr marL="342900" indent="-342900">
              <a:buFont typeface="Wingdings" panose="05000000000000000000" pitchFamily="2" charset="2"/>
              <a:buChar char="ü"/>
            </a:pPr>
            <a:r>
              <a:rPr lang="fr-FR" altLang="ko-KR" sz="2800" dirty="0">
                <a:solidFill>
                  <a:schemeClr val="bg1"/>
                </a:solidFill>
                <a:latin typeface="Baskerville Old Face" panose="02020602080505020303" pitchFamily="18" charset="0"/>
                <a:cs typeface="Arial" pitchFamily="34" charset="0"/>
              </a:rPr>
              <a:t>Résoudre rapidement les problèmes et répondre aux questions .</a:t>
            </a:r>
          </a:p>
          <a:p>
            <a:endParaRPr lang="fr-FR" altLang="ko-KR" sz="2400" b="1" dirty="0">
              <a:solidFill>
                <a:schemeClr val="bg1"/>
              </a:solidFill>
              <a:cs typeface="Arial" pitchFamily="34" charset="0"/>
            </a:endParaRPr>
          </a:p>
          <a:p>
            <a:endParaRPr lang="fr-FR" altLang="ko-KR" sz="2400" b="1" dirty="0">
              <a:solidFill>
                <a:schemeClr val="bg1"/>
              </a:solidFill>
              <a:cs typeface="Arial" pitchFamily="34" charset="0"/>
            </a:endParaRPr>
          </a:p>
          <a:p>
            <a:endParaRPr lang="ko-KR" altLang="en-US" sz="2400" b="1" dirty="0">
              <a:solidFill>
                <a:schemeClr val="bg1"/>
              </a:solidFill>
              <a:cs typeface="Arial" pitchFamily="34" charset="0"/>
            </a:endParaRPr>
          </a:p>
        </p:txBody>
      </p:sp>
      <p:sp>
        <p:nvSpPr>
          <p:cNvPr id="11" name="TextBox 10"/>
          <p:cNvSpPr txBox="1"/>
          <p:nvPr/>
        </p:nvSpPr>
        <p:spPr>
          <a:xfrm>
            <a:off x="885036" y="3361203"/>
            <a:ext cx="7008760" cy="2677656"/>
          </a:xfrm>
          <a:prstGeom prst="rect">
            <a:avLst/>
          </a:prstGeom>
          <a:noFill/>
        </p:spPr>
        <p:txBody>
          <a:bodyPr wrap="square" rtlCol="0">
            <a:spAutoFit/>
          </a:bodyPr>
          <a:lstStyle/>
          <a:p>
            <a:r>
              <a:rPr lang="fr-FR" altLang="ko-KR" sz="2800" b="1" dirty="0">
                <a:solidFill>
                  <a:schemeClr val="bg1"/>
                </a:solidFill>
                <a:latin typeface="Baskerville Old Face" panose="02020602080505020303" pitchFamily="18" charset="0"/>
                <a:cs typeface="Arial" pitchFamily="34" charset="0"/>
              </a:rPr>
              <a:t>Le service client est le cœur battant de toute entreprise orientée vers la satisfaction des clients. Il représente l'ensemble des moyens humains et organisationnels mobilisés pour répondre aux besoins d'informations et de services des clients avant, pendant et après l'achat.</a:t>
            </a:r>
            <a:endParaRPr lang="en-US" altLang="ko-KR" sz="2800" b="1" dirty="0">
              <a:solidFill>
                <a:schemeClr val="bg1"/>
              </a:solidFill>
              <a:latin typeface="Baskerville Old Face" panose="02020602080505020303" pitchFamily="18" charset="0"/>
              <a:cs typeface="Arial" pitchFamily="34" charset="0"/>
            </a:endParaRPr>
          </a:p>
        </p:txBody>
      </p:sp>
      <p:sp>
        <p:nvSpPr>
          <p:cNvPr id="4" name="Oval 3"/>
          <p:cNvSpPr/>
          <p:nvPr/>
        </p:nvSpPr>
        <p:spPr>
          <a:xfrm>
            <a:off x="11664280" y="5431532"/>
            <a:ext cx="3312368" cy="33123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2" name="Block Arc 11"/>
          <p:cNvSpPr/>
          <p:nvPr/>
        </p:nvSpPr>
        <p:spPr>
          <a:xfrm>
            <a:off x="9864080" y="3671796"/>
            <a:ext cx="6912768" cy="6912768"/>
          </a:xfrm>
          <a:prstGeom prst="blockArc">
            <a:avLst>
              <a:gd name="adj1" fmla="val 10800000"/>
              <a:gd name="adj2" fmla="val 13612"/>
              <a:gd name="adj3" fmla="val 23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sp>
        <p:nvSpPr>
          <p:cNvPr id="15" name="Oval 14"/>
          <p:cNvSpPr/>
          <p:nvPr/>
        </p:nvSpPr>
        <p:spPr>
          <a:xfrm>
            <a:off x="12627050" y="3044092"/>
            <a:ext cx="1386828" cy="1386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Oval 15"/>
          <p:cNvSpPr/>
          <p:nvPr/>
        </p:nvSpPr>
        <p:spPr>
          <a:xfrm>
            <a:off x="10197462" y="3995870"/>
            <a:ext cx="1386828" cy="1386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7" name="Oval 16"/>
          <p:cNvSpPr/>
          <p:nvPr/>
        </p:nvSpPr>
        <p:spPr>
          <a:xfrm>
            <a:off x="9255672" y="6137136"/>
            <a:ext cx="1386828" cy="13868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24" name="Rectangle 9"/>
          <p:cNvSpPr/>
          <p:nvPr/>
        </p:nvSpPr>
        <p:spPr>
          <a:xfrm>
            <a:off x="12274073" y="6012784"/>
            <a:ext cx="2092778" cy="208938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26" name="TextBox 25"/>
          <p:cNvSpPr txBox="1"/>
          <p:nvPr/>
        </p:nvSpPr>
        <p:spPr>
          <a:xfrm>
            <a:off x="1223458" y="2695248"/>
            <a:ext cx="4087770" cy="523220"/>
          </a:xfrm>
          <a:prstGeom prst="rect">
            <a:avLst/>
          </a:prstGeom>
          <a:solidFill>
            <a:schemeClr val="bg1"/>
          </a:solidFill>
        </p:spPr>
        <p:txBody>
          <a:bodyPr wrap="square" rtlCol="0">
            <a:spAutoFit/>
          </a:bodyPr>
          <a:lstStyle/>
          <a:p>
            <a:r>
              <a:rPr lang="en-US" altLang="ko-KR" sz="2800" b="1" dirty="0">
                <a:solidFill>
                  <a:schemeClr val="accent1"/>
                </a:solidFill>
                <a:cs typeface="Arial" pitchFamily="34" charset="0"/>
              </a:rPr>
              <a:t>Service Clients :</a:t>
            </a:r>
          </a:p>
        </p:txBody>
      </p:sp>
      <p:sp>
        <p:nvSpPr>
          <p:cNvPr id="6" name="Rectangle 7">
            <a:extLst>
              <a:ext uri="{FF2B5EF4-FFF2-40B4-BE49-F238E27FC236}">
                <a16:creationId xmlns:a16="http://schemas.microsoft.com/office/drawing/2014/main" id="{8E8CACF2-53A2-47ED-3D41-1F6D0E2D5AFC}"/>
              </a:ext>
            </a:extLst>
          </p:cNvPr>
          <p:cNvSpPr/>
          <p:nvPr/>
        </p:nvSpPr>
        <p:spPr>
          <a:xfrm rot="18900000">
            <a:off x="10693519" y="4382313"/>
            <a:ext cx="394718" cy="686646"/>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sp>
        <p:nvSpPr>
          <p:cNvPr id="7" name="Round Same Side Corner Rectangle 8">
            <a:extLst>
              <a:ext uri="{FF2B5EF4-FFF2-40B4-BE49-F238E27FC236}">
                <a16:creationId xmlns:a16="http://schemas.microsoft.com/office/drawing/2014/main" id="{D8681A56-5E73-FB3E-2929-E3E73C2DE34A}"/>
              </a:ext>
            </a:extLst>
          </p:cNvPr>
          <p:cNvSpPr/>
          <p:nvPr/>
        </p:nvSpPr>
        <p:spPr>
          <a:xfrm>
            <a:off x="9594094" y="6417108"/>
            <a:ext cx="709984" cy="71107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8" name="Oval 6">
            <a:extLst>
              <a:ext uri="{FF2B5EF4-FFF2-40B4-BE49-F238E27FC236}">
                <a16:creationId xmlns:a16="http://schemas.microsoft.com/office/drawing/2014/main" id="{7FD7B4FA-DE38-6227-5E6B-BD951A64FD42}"/>
              </a:ext>
            </a:extLst>
          </p:cNvPr>
          <p:cNvSpPr/>
          <p:nvPr/>
        </p:nvSpPr>
        <p:spPr>
          <a:xfrm>
            <a:off x="12963779" y="3318851"/>
            <a:ext cx="713362" cy="705890"/>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pic>
        <p:nvPicPr>
          <p:cNvPr id="18" name="Graphique 17" descr="Centre d’appels avec un remplissage uni">
            <a:extLst>
              <a:ext uri="{FF2B5EF4-FFF2-40B4-BE49-F238E27FC236}">
                <a16:creationId xmlns:a16="http://schemas.microsoft.com/office/drawing/2014/main" id="{2F517B5C-D982-693E-D99F-1B171BF8E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1626" y="158246"/>
            <a:ext cx="1719167" cy="1888920"/>
          </a:xfrm>
          <a:prstGeom prst="rect">
            <a:avLst/>
          </a:prstGeom>
        </p:spPr>
      </p:pic>
      <p:pic>
        <p:nvPicPr>
          <p:cNvPr id="20" name="Graphique 19" descr="Utilisateurs avec un remplissage uni">
            <a:extLst>
              <a:ext uri="{FF2B5EF4-FFF2-40B4-BE49-F238E27FC236}">
                <a16:creationId xmlns:a16="http://schemas.microsoft.com/office/drawing/2014/main" id="{F60E61D2-5BE1-0DB7-9571-D602711A45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10271" y="-409120"/>
            <a:ext cx="2477729" cy="2511376"/>
          </a:xfrm>
          <a:prstGeom prst="rect">
            <a:avLst/>
          </a:prstGeom>
        </p:spPr>
      </p:pic>
    </p:spTree>
    <p:extLst>
      <p:ext uri="{BB962C8B-B14F-4D97-AF65-F5344CB8AC3E}">
        <p14:creationId xmlns:p14="http://schemas.microsoft.com/office/powerpoint/2010/main" val="3907071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fr-FR" altLang="ko-KR" dirty="0"/>
              <a:t>Gestion de transactions </a:t>
            </a:r>
            <a:endParaRPr lang="ko-KR" altLang="en-US" dirty="0"/>
          </a:p>
        </p:txBody>
      </p:sp>
      <p:grpSp>
        <p:nvGrpSpPr>
          <p:cNvPr id="5" name="그룹 10"/>
          <p:cNvGrpSpPr/>
          <p:nvPr/>
        </p:nvGrpSpPr>
        <p:grpSpPr>
          <a:xfrm>
            <a:off x="6524912" y="2893146"/>
            <a:ext cx="11093288" cy="6445160"/>
            <a:chOff x="635000" y="1382713"/>
            <a:chExt cx="7869238" cy="4572000"/>
          </a:xfrm>
          <a:solidFill>
            <a:schemeClr val="bg1"/>
          </a:solidFill>
        </p:grpSpPr>
        <p:sp>
          <p:nvSpPr>
            <p:cNvPr id="6" name="Freeform 8"/>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solidFill>
                <a:schemeClr val="bg1"/>
              </a:solidFill>
              <a:round/>
              <a:headEnd/>
              <a:tailEnd/>
            </a:ln>
          </p:spPr>
          <p:txBody>
            <a:bodyPr vert="horz" wrap="square" lIns="182880" tIns="91440" rIns="182880" bIns="91440" numCol="1" anchor="t" anchorCtr="0" compatLnSpc="1">
              <a:prstTxWarp prst="textNoShape">
                <a:avLst/>
              </a:prstTxWarp>
            </a:bodyPr>
            <a:lstStyle/>
            <a:p>
              <a:endParaRPr lang="ko-KR" altLang="en-US" sz="2800"/>
            </a:p>
          </p:txBody>
        </p:sp>
        <p:sp>
          <p:nvSpPr>
            <p:cNvPr id="7" name="Freeform 9"/>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solidFill>
                <a:schemeClr val="bg1"/>
              </a:solidFill>
              <a:round/>
              <a:headEnd/>
              <a:tailEnd/>
            </a:ln>
          </p:spPr>
          <p:txBody>
            <a:bodyPr vert="horz" wrap="square" lIns="182880" tIns="91440" rIns="182880" bIns="91440" numCol="1" anchor="t" anchorCtr="0" compatLnSpc="1">
              <a:prstTxWarp prst="textNoShape">
                <a:avLst/>
              </a:prstTxWarp>
            </a:bodyPr>
            <a:lstStyle/>
            <a:p>
              <a:endParaRPr lang="ko-KR" altLang="en-US" sz="2800"/>
            </a:p>
          </p:txBody>
        </p:sp>
        <p:sp>
          <p:nvSpPr>
            <p:cNvPr id="8" name="Freeform 10"/>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solidFill>
                <a:schemeClr val="bg1"/>
              </a:solidFill>
              <a:round/>
              <a:headEnd/>
              <a:tailEnd/>
            </a:ln>
          </p:spPr>
          <p:txBody>
            <a:bodyPr vert="horz" wrap="square" lIns="182880" tIns="91440" rIns="182880" bIns="91440" numCol="1" anchor="t" anchorCtr="0" compatLnSpc="1">
              <a:prstTxWarp prst="textNoShape">
                <a:avLst/>
              </a:prstTxWarp>
            </a:bodyPr>
            <a:lstStyle/>
            <a:p>
              <a:endParaRPr lang="ko-KR" altLang="en-US" sz="2800" dirty="0"/>
            </a:p>
          </p:txBody>
        </p:sp>
        <p:sp>
          <p:nvSpPr>
            <p:cNvPr id="9" name="Freeform 11"/>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solidFill>
                <a:schemeClr val="bg1"/>
              </a:solidFill>
              <a:round/>
              <a:headEnd/>
              <a:tailEnd/>
            </a:ln>
          </p:spPr>
          <p:txBody>
            <a:bodyPr vert="horz" wrap="square" lIns="182880" tIns="91440" rIns="182880" bIns="91440" numCol="1" anchor="t" anchorCtr="0" compatLnSpc="1">
              <a:prstTxWarp prst="textNoShape">
                <a:avLst/>
              </a:prstTxWarp>
            </a:bodyPr>
            <a:lstStyle/>
            <a:p>
              <a:endParaRPr lang="ko-KR" altLang="en-US" sz="2800"/>
            </a:p>
          </p:txBody>
        </p:sp>
      </p:grpSp>
      <p:grpSp>
        <p:nvGrpSpPr>
          <p:cNvPr id="11" name="Group 10"/>
          <p:cNvGrpSpPr/>
          <p:nvPr/>
        </p:nvGrpSpPr>
        <p:grpSpPr>
          <a:xfrm>
            <a:off x="13608497" y="3892719"/>
            <a:ext cx="1349434" cy="1349434"/>
            <a:chOff x="5580112" y="1609001"/>
            <a:chExt cx="914400" cy="914400"/>
          </a:xfrm>
        </p:grpSpPr>
        <p:sp>
          <p:nvSpPr>
            <p:cNvPr id="4" name="Teardrop 3"/>
            <p:cNvSpPr/>
            <p:nvPr/>
          </p:nvSpPr>
          <p:spPr>
            <a:xfrm rot="8100000">
              <a:off x="5580112" y="1609001"/>
              <a:ext cx="914400" cy="914400"/>
            </a:xfrm>
            <a:prstGeom prst="teardrop">
              <a:avLst>
                <a:gd name="adj" fmla="val 169014"/>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0" name="Oval 9"/>
            <p:cNvSpPr/>
            <p:nvPr/>
          </p:nvSpPr>
          <p:spPr>
            <a:xfrm>
              <a:off x="5674537" y="1688796"/>
              <a:ext cx="725550" cy="72555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grpSp>
        <p:nvGrpSpPr>
          <p:cNvPr id="13" name="Group 12"/>
          <p:cNvGrpSpPr/>
          <p:nvPr/>
        </p:nvGrpSpPr>
        <p:grpSpPr>
          <a:xfrm>
            <a:off x="6591697" y="2439417"/>
            <a:ext cx="1349434" cy="1349434"/>
            <a:chOff x="5580112" y="1609001"/>
            <a:chExt cx="914400" cy="914400"/>
          </a:xfrm>
        </p:grpSpPr>
        <p:sp>
          <p:nvSpPr>
            <p:cNvPr id="14" name="Teardrop 13"/>
            <p:cNvSpPr/>
            <p:nvPr/>
          </p:nvSpPr>
          <p:spPr>
            <a:xfrm rot="8100000">
              <a:off x="5580112" y="1609001"/>
              <a:ext cx="914400" cy="914400"/>
            </a:xfrm>
            <a:prstGeom prst="teardrop">
              <a:avLst>
                <a:gd name="adj" fmla="val 169014"/>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5" name="Oval 14"/>
            <p:cNvSpPr/>
            <p:nvPr/>
          </p:nvSpPr>
          <p:spPr>
            <a:xfrm>
              <a:off x="5674537" y="1688796"/>
              <a:ext cx="725550" cy="72555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grpSp>
      <p:sp>
        <p:nvSpPr>
          <p:cNvPr id="18" name="Rectangle 17"/>
          <p:cNvSpPr/>
          <p:nvPr/>
        </p:nvSpPr>
        <p:spPr>
          <a:xfrm>
            <a:off x="661184" y="5000354"/>
            <a:ext cx="5616466" cy="222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sp>
        <p:nvSpPr>
          <p:cNvPr id="19" name="Rectangle 18"/>
          <p:cNvSpPr/>
          <p:nvPr/>
        </p:nvSpPr>
        <p:spPr>
          <a:xfrm>
            <a:off x="675697" y="7729825"/>
            <a:ext cx="5616465" cy="206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grpSp>
        <p:nvGrpSpPr>
          <p:cNvPr id="20" name="Group 19"/>
          <p:cNvGrpSpPr/>
          <p:nvPr/>
        </p:nvGrpSpPr>
        <p:grpSpPr>
          <a:xfrm>
            <a:off x="2060571" y="5213784"/>
            <a:ext cx="3714554" cy="1872216"/>
            <a:chOff x="1835696" y="1536052"/>
            <a:chExt cx="2052228" cy="936108"/>
          </a:xfrm>
        </p:grpSpPr>
        <p:sp>
          <p:nvSpPr>
            <p:cNvPr id="21" name="TextBox 20"/>
            <p:cNvSpPr txBox="1"/>
            <p:nvPr/>
          </p:nvSpPr>
          <p:spPr>
            <a:xfrm>
              <a:off x="1835696" y="1779662"/>
              <a:ext cx="2052228" cy="692498"/>
            </a:xfrm>
            <a:prstGeom prst="rect">
              <a:avLst/>
            </a:prstGeom>
            <a:noFill/>
          </p:spPr>
          <p:txBody>
            <a:bodyPr wrap="square" rtlCol="0">
              <a:spAutoFit/>
            </a:bodyPr>
            <a:lstStyle/>
            <a:p>
              <a:r>
                <a:rPr lang="fr-FR" altLang="ko-KR" b="1" dirty="0">
                  <a:solidFill>
                    <a:schemeClr val="tx1">
                      <a:lumMod val="75000"/>
                      <a:lumOff val="25000"/>
                    </a:schemeClr>
                  </a:solidFill>
                  <a:latin typeface="Book Antiqua" panose="02040602050305030304" pitchFamily="18" charset="0"/>
                  <a:cs typeface="Arial" pitchFamily="34" charset="0"/>
                </a:rPr>
                <a:t>Implique la création de contrats officiels liés aux transactions immobilières, détaillant les termes et conditions de la transaction, les droits et obligations des parties impliquées, ainsi que les échéances et les modalités de paiement.</a:t>
              </a:r>
              <a:endParaRPr lang="en-US" altLang="ko-KR" b="1" dirty="0">
                <a:solidFill>
                  <a:schemeClr val="tx1">
                    <a:lumMod val="75000"/>
                    <a:lumOff val="25000"/>
                  </a:schemeClr>
                </a:solidFill>
                <a:latin typeface="Book Antiqua" panose="02040602050305030304" pitchFamily="18" charset="0"/>
                <a:cs typeface="Arial" pitchFamily="34" charset="0"/>
              </a:endParaRPr>
            </a:p>
          </p:txBody>
        </p:sp>
        <p:sp>
          <p:nvSpPr>
            <p:cNvPr id="22" name="TextBox 21"/>
            <p:cNvSpPr txBox="1"/>
            <p:nvPr/>
          </p:nvSpPr>
          <p:spPr>
            <a:xfrm>
              <a:off x="1835696" y="1536052"/>
              <a:ext cx="2052228" cy="230833"/>
            </a:xfrm>
            <a:prstGeom prst="rect">
              <a:avLst/>
            </a:prstGeom>
            <a:solidFill>
              <a:schemeClr val="accent1"/>
            </a:solidFill>
          </p:spPr>
          <p:txBody>
            <a:bodyPr wrap="square" rtlCol="0">
              <a:spAutoFit/>
            </a:bodyPr>
            <a:lstStyle/>
            <a:p>
              <a:r>
                <a:rPr lang="fr-FR" altLang="ko-KR" sz="2400" b="1" dirty="0">
                  <a:solidFill>
                    <a:schemeClr val="bg1"/>
                  </a:solidFill>
                  <a:latin typeface="Arial" pitchFamily="34" charset="0"/>
                  <a:cs typeface="Arial" pitchFamily="34" charset="0"/>
                </a:rPr>
                <a:t>Génération de contrats</a:t>
              </a:r>
              <a:endParaRPr lang="ko-KR" altLang="en-US" sz="2400" b="1" dirty="0">
                <a:solidFill>
                  <a:schemeClr val="bg1"/>
                </a:solidFill>
                <a:latin typeface="Arial" pitchFamily="34" charset="0"/>
                <a:cs typeface="Arial" pitchFamily="34" charset="0"/>
              </a:endParaRPr>
            </a:p>
          </p:txBody>
        </p:sp>
      </p:grpSp>
      <p:grpSp>
        <p:nvGrpSpPr>
          <p:cNvPr id="26" name="Group 25"/>
          <p:cNvGrpSpPr/>
          <p:nvPr/>
        </p:nvGrpSpPr>
        <p:grpSpPr>
          <a:xfrm>
            <a:off x="2060571" y="7906944"/>
            <a:ext cx="3714554" cy="1885985"/>
            <a:chOff x="1835696" y="1536052"/>
            <a:chExt cx="2052228" cy="843775"/>
          </a:xfrm>
        </p:grpSpPr>
        <p:sp>
          <p:nvSpPr>
            <p:cNvPr id="27" name="TextBox 26"/>
            <p:cNvSpPr txBox="1"/>
            <p:nvPr/>
          </p:nvSpPr>
          <p:spPr>
            <a:xfrm>
              <a:off x="1835696" y="1779662"/>
              <a:ext cx="2052228" cy="600165"/>
            </a:xfrm>
            <a:prstGeom prst="rect">
              <a:avLst/>
            </a:prstGeom>
            <a:noFill/>
          </p:spPr>
          <p:txBody>
            <a:bodyPr wrap="square" rtlCol="0">
              <a:spAutoFit/>
            </a:bodyPr>
            <a:lstStyle/>
            <a:p>
              <a:r>
                <a:rPr lang="fr-FR" altLang="ko-KR" sz="1200" b="1" dirty="0">
                  <a:solidFill>
                    <a:schemeClr val="tx1">
                      <a:lumMod val="75000"/>
                      <a:lumOff val="25000"/>
                    </a:schemeClr>
                  </a:solidFill>
                  <a:latin typeface="Book Antiqua" panose="02040602050305030304" pitchFamily="18" charset="0"/>
                  <a:cs typeface="Arial" pitchFamily="34" charset="0"/>
                </a:rPr>
                <a:t>Comprend la surveillance et la gestion des paiements liés aux transactions, incluant le suivi des échéances, des montants payés, des modes de paiement utilisés, et la tenue à jour des registres de paiements pour assurer une traçabilité et une transparence financière.</a:t>
              </a:r>
              <a:endParaRPr lang="en-US" altLang="ko-KR" sz="1200" b="1" dirty="0">
                <a:solidFill>
                  <a:schemeClr val="tx1">
                    <a:lumMod val="75000"/>
                    <a:lumOff val="25000"/>
                  </a:schemeClr>
                </a:solidFill>
                <a:latin typeface="Book Antiqua" panose="02040602050305030304" pitchFamily="18" charset="0"/>
                <a:cs typeface="Arial" pitchFamily="34" charset="0"/>
              </a:endParaRPr>
            </a:p>
          </p:txBody>
        </p:sp>
        <p:sp>
          <p:nvSpPr>
            <p:cNvPr id="28" name="TextBox 27"/>
            <p:cNvSpPr txBox="1"/>
            <p:nvPr/>
          </p:nvSpPr>
          <p:spPr>
            <a:xfrm>
              <a:off x="1835696" y="1536052"/>
              <a:ext cx="2052228" cy="230833"/>
            </a:xfrm>
            <a:prstGeom prst="rect">
              <a:avLst/>
            </a:prstGeom>
            <a:solidFill>
              <a:schemeClr val="accent1"/>
            </a:solidFill>
          </p:spPr>
          <p:txBody>
            <a:bodyPr wrap="square" rtlCol="0">
              <a:spAutoFit/>
            </a:bodyPr>
            <a:lstStyle/>
            <a:p>
              <a:r>
                <a:rPr lang="fr-FR" altLang="ko-KR" sz="2400" b="1" dirty="0">
                  <a:solidFill>
                    <a:schemeClr val="bg1"/>
                  </a:solidFill>
                  <a:latin typeface="Arial" pitchFamily="34" charset="0"/>
                  <a:cs typeface="Arial" pitchFamily="34" charset="0"/>
                </a:rPr>
                <a:t>Suivi des </a:t>
              </a:r>
              <a:r>
                <a:rPr lang="fr-FR" altLang="ko-KR" sz="2400" b="1" dirty="0" err="1">
                  <a:solidFill>
                    <a:schemeClr val="bg1"/>
                  </a:solidFill>
                  <a:latin typeface="Arial" pitchFamily="34" charset="0"/>
                  <a:cs typeface="Arial" pitchFamily="34" charset="0"/>
                </a:rPr>
                <a:t>paiments</a:t>
              </a:r>
              <a:r>
                <a:rPr lang="fr-FR" altLang="ko-KR" sz="2400" b="1" dirty="0">
                  <a:solidFill>
                    <a:schemeClr val="bg1"/>
                  </a:solidFill>
                  <a:latin typeface="Arial" pitchFamily="34" charset="0"/>
                  <a:cs typeface="Arial" pitchFamily="34" charset="0"/>
                </a:rPr>
                <a:t> </a:t>
              </a:r>
              <a:endParaRPr lang="ko-KR" altLang="en-US" sz="2400" b="1" dirty="0">
                <a:solidFill>
                  <a:schemeClr val="bg1"/>
                </a:solidFill>
                <a:latin typeface="Arial" pitchFamily="34" charset="0"/>
                <a:cs typeface="Arial" pitchFamily="34" charset="0"/>
              </a:endParaRPr>
            </a:p>
          </p:txBody>
        </p:sp>
      </p:grpSp>
      <p:grpSp>
        <p:nvGrpSpPr>
          <p:cNvPr id="29" name="Group 28"/>
          <p:cNvGrpSpPr/>
          <p:nvPr/>
        </p:nvGrpSpPr>
        <p:grpSpPr>
          <a:xfrm>
            <a:off x="9687496" y="5782445"/>
            <a:ext cx="1353480" cy="1365522"/>
            <a:chOff x="5581624" y="1608374"/>
            <a:chExt cx="917142" cy="925302"/>
          </a:xfrm>
        </p:grpSpPr>
        <p:sp>
          <p:nvSpPr>
            <p:cNvPr id="30" name="Teardrop 29"/>
            <p:cNvSpPr/>
            <p:nvPr/>
          </p:nvSpPr>
          <p:spPr>
            <a:xfrm rot="8100000">
              <a:off x="5581624" y="1608374"/>
              <a:ext cx="917142" cy="925302"/>
            </a:xfrm>
            <a:prstGeom prst="teardrop">
              <a:avLst>
                <a:gd name="adj" fmla="val 169014"/>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sp>
          <p:nvSpPr>
            <p:cNvPr id="31" name="Oval 30"/>
            <p:cNvSpPr/>
            <p:nvPr/>
          </p:nvSpPr>
          <p:spPr>
            <a:xfrm>
              <a:off x="5674537" y="1688796"/>
              <a:ext cx="725550" cy="72555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a:p>
          </p:txBody>
        </p:sp>
      </p:grpSp>
      <p:sp>
        <p:nvSpPr>
          <p:cNvPr id="33" name="Rectangle 32"/>
          <p:cNvSpPr/>
          <p:nvPr/>
        </p:nvSpPr>
        <p:spPr>
          <a:xfrm>
            <a:off x="684018" y="2253816"/>
            <a:ext cx="5616467" cy="240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endParaRPr lang="ko-KR" altLang="en-US" sz="2800" dirty="0"/>
          </a:p>
        </p:txBody>
      </p:sp>
      <p:grpSp>
        <p:nvGrpSpPr>
          <p:cNvPr id="34" name="Group 33"/>
          <p:cNvGrpSpPr/>
          <p:nvPr/>
        </p:nvGrpSpPr>
        <p:grpSpPr>
          <a:xfrm>
            <a:off x="1893462" y="2557175"/>
            <a:ext cx="3714554" cy="2098377"/>
            <a:chOff x="1835696" y="1536052"/>
            <a:chExt cx="2052228" cy="1081831"/>
          </a:xfrm>
        </p:grpSpPr>
        <p:sp>
          <p:nvSpPr>
            <p:cNvPr id="35" name="TextBox 34"/>
            <p:cNvSpPr txBox="1"/>
            <p:nvPr/>
          </p:nvSpPr>
          <p:spPr>
            <a:xfrm>
              <a:off x="1835696" y="1779662"/>
              <a:ext cx="2052228" cy="838221"/>
            </a:xfrm>
            <a:prstGeom prst="rect">
              <a:avLst/>
            </a:prstGeom>
            <a:noFill/>
          </p:spPr>
          <p:txBody>
            <a:bodyPr wrap="square" rtlCol="0">
              <a:spAutoFit/>
            </a:bodyPr>
            <a:lstStyle/>
            <a:p>
              <a:r>
                <a:rPr lang="fr-FR" altLang="ko-KR" b="1" dirty="0">
                  <a:solidFill>
                    <a:schemeClr val="tx1">
                      <a:lumMod val="75000"/>
                      <a:lumOff val="25000"/>
                    </a:schemeClr>
                  </a:solidFill>
                  <a:latin typeface="Book Antiqua" panose="02040602050305030304" pitchFamily="18" charset="0"/>
                  <a:cs typeface="Arial" pitchFamily="34" charset="0"/>
                </a:rPr>
                <a:t>Consiste à enregistrer de manière précise et complète toutes les transactions effectuées, y compris les détails tels que le type de transaction, les </a:t>
              </a:r>
              <a:r>
                <a:rPr lang="fr-FR" altLang="ko-KR" sz="1200" b="1" dirty="0">
                  <a:solidFill>
                    <a:schemeClr val="tx1">
                      <a:lumMod val="75000"/>
                      <a:lumOff val="25000"/>
                    </a:schemeClr>
                  </a:solidFill>
                  <a:latin typeface="Book Antiqua" panose="02040602050305030304" pitchFamily="18" charset="0"/>
                  <a:cs typeface="Arial" pitchFamily="34" charset="0"/>
                </a:rPr>
                <a:t>biens</a:t>
              </a:r>
              <a:r>
                <a:rPr lang="fr-FR" altLang="ko-KR" b="1" dirty="0">
                  <a:solidFill>
                    <a:schemeClr val="tx1">
                      <a:lumMod val="75000"/>
                      <a:lumOff val="25000"/>
                    </a:schemeClr>
                  </a:solidFill>
                  <a:latin typeface="Book Antiqua" panose="02040602050305030304" pitchFamily="18" charset="0"/>
                  <a:cs typeface="Arial" pitchFamily="34" charset="0"/>
                </a:rPr>
                <a:t> immobiliers concernés, les clients associés, les montants et les dates.</a:t>
              </a:r>
              <a:endParaRPr lang="en-US" altLang="ko-KR" b="1" dirty="0">
                <a:solidFill>
                  <a:schemeClr val="tx1">
                    <a:lumMod val="75000"/>
                    <a:lumOff val="25000"/>
                  </a:schemeClr>
                </a:solidFill>
                <a:latin typeface="Book Antiqua" panose="02040602050305030304" pitchFamily="18" charset="0"/>
                <a:cs typeface="Arial" pitchFamily="34" charset="0"/>
              </a:endParaRPr>
            </a:p>
          </p:txBody>
        </p:sp>
        <p:sp>
          <p:nvSpPr>
            <p:cNvPr id="36" name="TextBox 35"/>
            <p:cNvSpPr txBox="1"/>
            <p:nvPr/>
          </p:nvSpPr>
          <p:spPr>
            <a:xfrm>
              <a:off x="1835696" y="1536052"/>
              <a:ext cx="2052228" cy="230833"/>
            </a:xfrm>
            <a:prstGeom prst="rect">
              <a:avLst/>
            </a:prstGeom>
            <a:solidFill>
              <a:schemeClr val="accent1"/>
            </a:solidFill>
          </p:spPr>
          <p:txBody>
            <a:bodyPr wrap="square" rtlCol="0">
              <a:spAutoFit/>
            </a:bodyPr>
            <a:lstStyle/>
            <a:p>
              <a:r>
                <a:rPr lang="fr-FR" altLang="ko-KR" sz="2400" b="1" dirty="0" err="1">
                  <a:solidFill>
                    <a:schemeClr val="bg1"/>
                  </a:solidFill>
                  <a:latin typeface="Arial" pitchFamily="34" charset="0"/>
                  <a:cs typeface="Arial" pitchFamily="34" charset="0"/>
                </a:rPr>
                <a:t>Enregistremnt</a:t>
              </a:r>
              <a:r>
                <a:rPr lang="fr-FR" altLang="ko-KR" sz="2400" b="1" dirty="0">
                  <a:solidFill>
                    <a:schemeClr val="bg1"/>
                  </a:solidFill>
                  <a:latin typeface="Arial" pitchFamily="34" charset="0"/>
                  <a:cs typeface="Arial" pitchFamily="34" charset="0"/>
                </a:rPr>
                <a:t> :</a:t>
              </a:r>
              <a:endParaRPr lang="ko-KR" altLang="en-US" sz="2400" b="1" dirty="0">
                <a:solidFill>
                  <a:schemeClr val="bg1"/>
                </a:solidFill>
                <a:latin typeface="Arial" pitchFamily="34" charset="0"/>
                <a:cs typeface="Arial" pitchFamily="34" charset="0"/>
              </a:endParaRPr>
            </a:p>
          </p:txBody>
        </p:sp>
      </p:grpSp>
      <p:pic>
        <p:nvPicPr>
          <p:cNvPr id="41" name="Graphique 40" descr="Avis des clients avec un remplissage uni">
            <a:extLst>
              <a:ext uri="{FF2B5EF4-FFF2-40B4-BE49-F238E27FC236}">
                <a16:creationId xmlns:a16="http://schemas.microsoft.com/office/drawing/2014/main" id="{F479C638-410A-CAC5-C262-8A370FCF2E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540" y="2975889"/>
            <a:ext cx="914400" cy="914400"/>
          </a:xfrm>
          <a:prstGeom prst="rect">
            <a:avLst/>
          </a:prstGeom>
        </p:spPr>
      </p:pic>
      <p:pic>
        <p:nvPicPr>
          <p:cNvPr id="43" name="Graphique 42" descr="Ordinateur avec un remplissage uni">
            <a:extLst>
              <a:ext uri="{FF2B5EF4-FFF2-40B4-BE49-F238E27FC236}">
                <a16:creationId xmlns:a16="http://schemas.microsoft.com/office/drawing/2014/main" id="{1E2F4DE3-32FA-1192-52F6-15AA74A08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326" y="5630088"/>
            <a:ext cx="914400" cy="914400"/>
          </a:xfrm>
          <a:prstGeom prst="rect">
            <a:avLst/>
          </a:prstGeom>
        </p:spPr>
      </p:pic>
      <p:pic>
        <p:nvPicPr>
          <p:cNvPr id="45" name="Graphique 44" descr="Liste de contrôle avec un remplissage uni">
            <a:extLst>
              <a:ext uri="{FF2B5EF4-FFF2-40B4-BE49-F238E27FC236}">
                <a16:creationId xmlns:a16="http://schemas.microsoft.com/office/drawing/2014/main" id="{D29F571A-85F1-79B9-FEEF-62A57E972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326" y="8256822"/>
            <a:ext cx="914400" cy="914400"/>
          </a:xfrm>
          <a:prstGeom prst="rect">
            <a:avLst/>
          </a:prstGeom>
        </p:spPr>
      </p:pic>
    </p:spTree>
    <p:extLst>
      <p:ext uri="{BB962C8B-B14F-4D97-AF65-F5344CB8AC3E}">
        <p14:creationId xmlns:p14="http://schemas.microsoft.com/office/powerpoint/2010/main" val="1883618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894</Words>
  <Application>Microsoft Office PowerPoint</Application>
  <PresentationFormat>Personnalisé</PresentationFormat>
  <Paragraphs>111</Paragraphs>
  <Slides>13</Slides>
  <Notes>6</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13</vt:i4>
      </vt:variant>
    </vt:vector>
  </HeadingPairs>
  <TitlesOfParts>
    <vt:vector size="25" baseType="lpstr">
      <vt:lpstr>Arial</vt:lpstr>
      <vt:lpstr>Book Antiqua</vt:lpstr>
      <vt:lpstr>Bahnschrift SemiLight SemiConde</vt:lpstr>
      <vt:lpstr>Bahnschrift Condensed</vt:lpstr>
      <vt:lpstr>Cooper Black</vt:lpstr>
      <vt:lpstr>Bernard MT Condensed</vt:lpstr>
      <vt:lpstr>Agency FB</vt:lpstr>
      <vt:lpstr>Baskerville Old Face</vt:lpstr>
      <vt:lpstr>Calibri</vt:lpstr>
      <vt:lpstr>Wingdings</vt:lpstr>
      <vt:lpstr>Andalus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ThinkPad</dc:creator>
  <cp:lastModifiedBy>nina biba</cp:lastModifiedBy>
  <cp:revision>7</cp:revision>
  <dcterms:modified xsi:type="dcterms:W3CDTF">2024-05-22T11:03:25Z</dcterms:modified>
</cp:coreProperties>
</file>